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theme/themeOverride7.xml" ContentType="application/vnd.openxmlformats-officedocument.themeOverride+xml"/>
  <Override PartName="/ppt/theme/themeOverride12.xml" ContentType="application/vnd.openxmlformats-officedocument.themeOverride+xml"/>
  <Override PartName="/ppt/theme/themeOverride21.xml" ContentType="application/vnd.openxmlformats-officedocument.themeOverride+xml"/>
  <Override PartName="/ppt/theme/themeOverride30.xml" ContentType="application/vnd.openxmlformats-officedocument.themeOverr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Override5.xml" ContentType="application/vnd.openxmlformats-officedocument.themeOverride+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heme/themeOverride19.xml" ContentType="application/vnd.openxmlformats-officedocument.themeOverride+xml"/>
  <Override PartName="/ppt/theme/themeOverride17.xml" ContentType="application/vnd.openxmlformats-officedocument.themeOverride+xml"/>
  <Override PartName="/ppt/theme/themeOverride28.xml" ContentType="application/vnd.openxmlformats-officedocument.themeOverride+xml"/>
  <Override PartName="/ppt/theme/themeOverride37.xml" ContentType="application/vnd.openxmlformats-officedocument.themeOverride+xml"/>
  <Override PartName="/ppt/theme/themeOverride15.xml" ContentType="application/vnd.openxmlformats-officedocument.themeOverride+xml"/>
  <Override PartName="/ppt/theme/themeOverride24.xml" ContentType="application/vnd.openxmlformats-officedocument.themeOverride+xml"/>
  <Override PartName="/ppt/theme/themeOverride26.xml" ContentType="application/vnd.openxmlformats-officedocument.themeOverride+xml"/>
  <Override PartName="/ppt/theme/themeOverride35.xml" ContentType="application/vnd.openxmlformats-officedocument.themeOverr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Override13.xml" ContentType="application/vnd.openxmlformats-officedocument.themeOverride+xml"/>
  <Override PartName="/ppt/theme/themeOverride22.xml" ContentType="application/vnd.openxmlformats-officedocument.themeOverride+xml"/>
  <Override PartName="/ppt/theme/themeOverride33.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Override8.xml" ContentType="application/vnd.openxmlformats-officedocument.themeOverride+xml"/>
  <Override PartName="/ppt/theme/themeOverride11.xml" ContentType="application/vnd.openxmlformats-officedocument.themeOverride+xml"/>
  <Override PartName="/ppt/theme/themeOverride20.xml" ContentType="application/vnd.openxmlformats-officedocument.themeOverride+xml"/>
  <Override PartName="/ppt/theme/themeOverride31.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heme/themeOverride29.xml" ContentType="application/vnd.openxmlformats-officedocument.themeOverride+xml"/>
  <Override PartName="/ppt/slideLayouts/slideLayout10.xml" ContentType="application/vnd.openxmlformats-officedocument.presentationml.slideLayout+xml"/>
  <Override PartName="/ppt/theme/themeOverride18.xml" ContentType="application/vnd.openxmlformats-officedocument.themeOverride+xml"/>
  <Override PartName="/ppt/theme/themeOverride27.xml" ContentType="application/vnd.openxmlformats-officedocument.themeOverride+xml"/>
  <Override PartName="/ppt/theme/themeOverride36.xml" ContentType="application/vnd.openxmlformats-officedocument.themeOverride+xml"/>
  <Override PartName="/ppt/theme/themeOverride16.xml" ContentType="application/vnd.openxmlformats-officedocument.themeOverride+xml"/>
  <Override PartName="/ppt/theme/themeOverride25.xml" ContentType="application/vnd.openxmlformats-officedocument.themeOverride+xml"/>
  <Override PartName="/ppt/theme/themeOverride34.xml" ContentType="application/vnd.openxmlformats-officedocument.themeOverride+xml"/>
  <Override PartName="/ppt/slides/slide8.xml" ContentType="application/vnd.openxmlformats-officedocument.presentationml.slide+xml"/>
  <Override PartName="/ppt/theme/themeOverride9.xml" ContentType="application/vnd.openxmlformats-officedocument.themeOverride+xml"/>
  <Override PartName="/ppt/theme/themeOverride14.xml" ContentType="application/vnd.openxmlformats-officedocument.themeOverride+xml"/>
  <Override PartName="/ppt/theme/themeOverride23.xml" ContentType="application/vnd.openxmlformats-officedocument.themeOverride+xml"/>
  <Override PartName="/ppt/theme/themeOverride32.xml" ContentType="application/vnd.openxmlformats-officedocument.themeOverr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sldIdLst>
    <p:sldId id="261" r:id="rId2"/>
    <p:sldId id="263" r:id="rId3"/>
    <p:sldId id="289" r:id="rId4"/>
    <p:sldId id="290" r:id="rId5"/>
    <p:sldId id="288" r:id="rId6"/>
    <p:sldId id="273" r:id="rId7"/>
    <p:sldId id="275" r:id="rId8"/>
    <p:sldId id="293" r:id="rId9"/>
    <p:sldId id="269" r:id="rId10"/>
    <p:sldId id="268" r:id="rId11"/>
    <p:sldId id="260" r:id="rId12"/>
    <p:sldId id="294" r:id="rId13"/>
    <p:sldId id="266" r:id="rId14"/>
    <p:sldId id="292" r:id="rId15"/>
    <p:sldId id="258" r:id="rId16"/>
    <p:sldId id="285" r:id="rId17"/>
    <p:sldId id="291" r:id="rId18"/>
    <p:sldId id="284" r:id="rId19"/>
    <p:sldId id="277" r:id="rId20"/>
    <p:sldId id="282" r:id="rId21"/>
    <p:sldId id="276" r:id="rId22"/>
    <p:sldId id="279" r:id="rId23"/>
    <p:sldId id="265" r:id="rId24"/>
    <p:sldId id="271" r:id="rId25"/>
    <p:sldId id="295" r:id="rId26"/>
    <p:sldId id="287" r:id="rId27"/>
    <p:sldId id="270" r:id="rId28"/>
    <p:sldId id="272" r:id="rId29"/>
    <p:sldId id="283" r:id="rId30"/>
    <p:sldId id="278" r:id="rId31"/>
    <p:sldId id="274" r:id="rId32"/>
    <p:sldId id="262" r:id="rId33"/>
    <p:sldId id="264" r:id="rId34"/>
    <p:sldId id="256" r:id="rId35"/>
    <p:sldId id="257" r:id="rId36"/>
    <p:sldId id="286" r:id="rId37"/>
    <p:sldId id="280" r:id="rId38"/>
  </p:sldIdLst>
  <p:sldSz cx="10693400" cy="7561263"/>
  <p:notesSz cx="6888163" cy="10020300"/>
  <p:defaultTextStyle>
    <a:defPPr>
      <a:defRPr lang="fr-FR"/>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E3D2"/>
    <a:srgbClr val="A20000"/>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97" autoAdjust="0"/>
    <p:restoredTop sz="94638" autoAdjust="0"/>
  </p:normalViewPr>
  <p:slideViewPr>
    <p:cSldViewPr>
      <p:cViewPr>
        <p:scale>
          <a:sx n="90" d="100"/>
          <a:sy n="90" d="100"/>
        </p:scale>
        <p:origin x="-714" y="330"/>
      </p:cViewPr>
      <p:guideLst>
        <p:guide orient="horz" pos="2382"/>
        <p:guide pos="33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1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02005" y="2348893"/>
            <a:ext cx="9089390" cy="1620771"/>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604010" y="4284716"/>
            <a:ext cx="7485380" cy="1932323"/>
          </a:xfrm>
        </p:spPr>
        <p:txBody>
          <a:bodyPr/>
          <a:lstStyle>
            <a:lvl1pPr marL="0" indent="0" algn="ctr">
              <a:buNone/>
              <a:defRPr>
                <a:solidFill>
                  <a:schemeClr val="tx1">
                    <a:tint val="75000"/>
                  </a:schemeClr>
                </a:solidFill>
              </a:defRPr>
            </a:lvl1pPr>
            <a:lvl2pPr marL="521528" indent="0" algn="ctr">
              <a:buNone/>
              <a:defRPr>
                <a:solidFill>
                  <a:schemeClr val="tx1">
                    <a:tint val="75000"/>
                  </a:schemeClr>
                </a:solidFill>
              </a:defRPr>
            </a:lvl2pPr>
            <a:lvl3pPr marL="1043056" indent="0" algn="ctr">
              <a:buNone/>
              <a:defRPr>
                <a:solidFill>
                  <a:schemeClr val="tx1">
                    <a:tint val="75000"/>
                  </a:schemeClr>
                </a:solidFill>
              </a:defRPr>
            </a:lvl3pPr>
            <a:lvl4pPr marL="1564584" indent="0" algn="ctr">
              <a:buNone/>
              <a:defRPr>
                <a:solidFill>
                  <a:schemeClr val="tx1">
                    <a:tint val="75000"/>
                  </a:schemeClr>
                </a:solidFill>
              </a:defRPr>
            </a:lvl4pPr>
            <a:lvl5pPr marL="2086112" indent="0" algn="ctr">
              <a:buNone/>
              <a:defRPr>
                <a:solidFill>
                  <a:schemeClr val="tx1">
                    <a:tint val="75000"/>
                  </a:schemeClr>
                </a:solidFill>
              </a:defRPr>
            </a:lvl5pPr>
            <a:lvl6pPr marL="2607640" indent="0" algn="ctr">
              <a:buNone/>
              <a:defRPr>
                <a:solidFill>
                  <a:schemeClr val="tx1">
                    <a:tint val="75000"/>
                  </a:schemeClr>
                </a:solidFill>
              </a:defRPr>
            </a:lvl6pPr>
            <a:lvl7pPr marL="3129168" indent="0" algn="ctr">
              <a:buNone/>
              <a:defRPr>
                <a:solidFill>
                  <a:schemeClr val="tx1">
                    <a:tint val="75000"/>
                  </a:schemeClr>
                </a:solidFill>
              </a:defRPr>
            </a:lvl7pPr>
            <a:lvl8pPr marL="3650696" indent="0" algn="ctr">
              <a:buNone/>
              <a:defRPr>
                <a:solidFill>
                  <a:schemeClr val="tx1">
                    <a:tint val="75000"/>
                  </a:schemeClr>
                </a:solidFill>
              </a:defRPr>
            </a:lvl8pPr>
            <a:lvl9pPr marL="4172224"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44705" y="4858812"/>
            <a:ext cx="9089390" cy="1501751"/>
          </a:xfrm>
        </p:spPr>
        <p:txBody>
          <a:bodyPr anchor="t"/>
          <a:lstStyle>
            <a:lvl1pPr algn="l">
              <a:defRPr sz="46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844705" y="3204786"/>
            <a:ext cx="9089390" cy="1654026"/>
          </a:xfrm>
        </p:spPr>
        <p:txBody>
          <a:bodyPr anchor="b"/>
          <a:lstStyle>
            <a:lvl1pPr marL="0" indent="0">
              <a:buNone/>
              <a:defRPr sz="2300">
                <a:solidFill>
                  <a:schemeClr val="tx1">
                    <a:tint val="75000"/>
                  </a:schemeClr>
                </a:solidFill>
              </a:defRPr>
            </a:lvl1pPr>
            <a:lvl2pPr marL="521528" indent="0">
              <a:buNone/>
              <a:defRPr sz="2100">
                <a:solidFill>
                  <a:schemeClr val="tx1">
                    <a:tint val="75000"/>
                  </a:schemeClr>
                </a:solidFill>
              </a:defRPr>
            </a:lvl2pPr>
            <a:lvl3pPr marL="1043056" indent="0">
              <a:buNone/>
              <a:defRPr sz="1800">
                <a:solidFill>
                  <a:schemeClr val="tx1">
                    <a:tint val="75000"/>
                  </a:schemeClr>
                </a:solidFill>
              </a:defRPr>
            </a:lvl3pPr>
            <a:lvl4pPr marL="1564584" indent="0">
              <a:buNone/>
              <a:defRPr sz="1600">
                <a:solidFill>
                  <a:schemeClr val="tx1">
                    <a:tint val="75000"/>
                  </a:schemeClr>
                </a:solidFill>
              </a:defRPr>
            </a:lvl4pPr>
            <a:lvl5pPr marL="2086112" indent="0">
              <a:buNone/>
              <a:defRPr sz="1600">
                <a:solidFill>
                  <a:schemeClr val="tx1">
                    <a:tint val="75000"/>
                  </a:schemeClr>
                </a:solidFill>
              </a:defRPr>
            </a:lvl5pPr>
            <a:lvl6pPr marL="2607640" indent="0">
              <a:buNone/>
              <a:defRPr sz="1600">
                <a:solidFill>
                  <a:schemeClr val="tx1">
                    <a:tint val="75000"/>
                  </a:schemeClr>
                </a:solidFill>
              </a:defRPr>
            </a:lvl6pPr>
            <a:lvl7pPr marL="3129168" indent="0">
              <a:buNone/>
              <a:defRPr sz="1600">
                <a:solidFill>
                  <a:schemeClr val="tx1">
                    <a:tint val="75000"/>
                  </a:schemeClr>
                </a:solidFill>
              </a:defRPr>
            </a:lvl7pPr>
            <a:lvl8pPr marL="3650696" indent="0">
              <a:buNone/>
              <a:defRPr sz="1600">
                <a:solidFill>
                  <a:schemeClr val="tx1">
                    <a:tint val="75000"/>
                  </a:schemeClr>
                </a:solidFill>
              </a:defRPr>
            </a:lvl8pPr>
            <a:lvl9pPr marL="4172224" indent="0">
              <a:buNone/>
              <a:defRPr sz="16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534670"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435812" y="1764295"/>
            <a:ext cx="4722918" cy="4990084"/>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534670" y="1692533"/>
            <a:ext cx="4724775"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534670" y="2397901"/>
            <a:ext cx="4724775"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432099" y="1692533"/>
            <a:ext cx="4726631" cy="705367"/>
          </a:xfrm>
        </p:spPr>
        <p:txBody>
          <a:bodyPr anchor="b"/>
          <a:lstStyle>
            <a:lvl1pPr marL="0" indent="0">
              <a:buNone/>
              <a:defRPr sz="2700" b="1"/>
            </a:lvl1pPr>
            <a:lvl2pPr marL="521528" indent="0">
              <a:buNone/>
              <a:defRPr sz="2300" b="1"/>
            </a:lvl2pPr>
            <a:lvl3pPr marL="1043056" indent="0">
              <a:buNone/>
              <a:defRPr sz="2100" b="1"/>
            </a:lvl3pPr>
            <a:lvl4pPr marL="1564584" indent="0">
              <a:buNone/>
              <a:defRPr sz="1800" b="1"/>
            </a:lvl4pPr>
            <a:lvl5pPr marL="2086112" indent="0">
              <a:buNone/>
              <a:defRPr sz="1800" b="1"/>
            </a:lvl5pPr>
            <a:lvl6pPr marL="2607640" indent="0">
              <a:buNone/>
              <a:defRPr sz="1800" b="1"/>
            </a:lvl6pPr>
            <a:lvl7pPr marL="3129168" indent="0">
              <a:buNone/>
              <a:defRPr sz="1800" b="1"/>
            </a:lvl7pPr>
            <a:lvl8pPr marL="3650696" indent="0">
              <a:buNone/>
              <a:defRPr sz="1800" b="1"/>
            </a:lvl8pPr>
            <a:lvl9pPr marL="4172224" indent="0">
              <a:buNone/>
              <a:defRPr sz="18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432099" y="2397901"/>
            <a:ext cx="4726631" cy="4356478"/>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34671" y="301050"/>
            <a:ext cx="3518055" cy="1281214"/>
          </a:xfrm>
        </p:spPr>
        <p:txBody>
          <a:bodyPr anchor="b"/>
          <a:lstStyle>
            <a:lvl1pPr algn="l">
              <a:defRPr sz="2300" b="1"/>
            </a:lvl1pPr>
          </a:lstStyle>
          <a:p>
            <a:r>
              <a:rPr lang="fr-FR" smtClean="0"/>
              <a:t>Cliquez pour modifier le style du titre</a:t>
            </a:r>
            <a:endParaRPr lang="fr-FR"/>
          </a:p>
        </p:txBody>
      </p:sp>
      <p:sp>
        <p:nvSpPr>
          <p:cNvPr id="3" name="Espace réservé du contenu 2"/>
          <p:cNvSpPr>
            <a:spLocks noGrp="1"/>
          </p:cNvSpPr>
          <p:nvPr>
            <p:ph idx="1"/>
          </p:nvPr>
        </p:nvSpPr>
        <p:spPr>
          <a:xfrm>
            <a:off x="4180822" y="301051"/>
            <a:ext cx="5977908" cy="6453328"/>
          </a:xfrm>
        </p:spPr>
        <p:txBody>
          <a:bodyPr/>
          <a:lstStyle>
            <a:lvl1pPr>
              <a:defRPr sz="37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534671" y="1582265"/>
            <a:ext cx="3518055" cy="5172114"/>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095981" y="5292884"/>
            <a:ext cx="6416040" cy="624855"/>
          </a:xfrm>
        </p:spPr>
        <p:txBody>
          <a:bodyPr anchor="b"/>
          <a:lstStyle>
            <a:lvl1pPr algn="l">
              <a:defRPr sz="23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2095981" y="675613"/>
            <a:ext cx="6416040" cy="4536758"/>
          </a:xfrm>
        </p:spPr>
        <p:txBody>
          <a:bodyPr/>
          <a:lstStyle>
            <a:lvl1pPr marL="0" indent="0">
              <a:buNone/>
              <a:defRPr sz="3700"/>
            </a:lvl1pPr>
            <a:lvl2pPr marL="521528" indent="0">
              <a:buNone/>
              <a:defRPr sz="3200"/>
            </a:lvl2pPr>
            <a:lvl3pPr marL="1043056" indent="0">
              <a:buNone/>
              <a:defRPr sz="2700"/>
            </a:lvl3pPr>
            <a:lvl4pPr marL="1564584" indent="0">
              <a:buNone/>
              <a:defRPr sz="2300"/>
            </a:lvl4pPr>
            <a:lvl5pPr marL="2086112" indent="0">
              <a:buNone/>
              <a:defRPr sz="2300"/>
            </a:lvl5pPr>
            <a:lvl6pPr marL="2607640" indent="0">
              <a:buNone/>
              <a:defRPr sz="2300"/>
            </a:lvl6pPr>
            <a:lvl7pPr marL="3129168" indent="0">
              <a:buNone/>
              <a:defRPr sz="2300"/>
            </a:lvl7pPr>
            <a:lvl8pPr marL="3650696" indent="0">
              <a:buNone/>
              <a:defRPr sz="2300"/>
            </a:lvl8pPr>
            <a:lvl9pPr marL="4172224" indent="0">
              <a:buNone/>
              <a:defRPr sz="2300"/>
            </a:lvl9pPr>
          </a:lstStyle>
          <a:p>
            <a:endParaRPr lang="fr-FR"/>
          </a:p>
        </p:txBody>
      </p:sp>
      <p:sp>
        <p:nvSpPr>
          <p:cNvPr id="4" name="Espace réservé du texte 3"/>
          <p:cNvSpPr>
            <a:spLocks noGrp="1"/>
          </p:cNvSpPr>
          <p:nvPr>
            <p:ph type="body" sz="half" idx="2"/>
          </p:nvPr>
        </p:nvSpPr>
        <p:spPr>
          <a:xfrm>
            <a:off x="2095981" y="5917739"/>
            <a:ext cx="6416040" cy="887398"/>
          </a:xfrm>
        </p:spPr>
        <p:txBody>
          <a:bodyPr/>
          <a:lstStyle>
            <a:lvl1pPr marL="0" indent="0">
              <a:buNone/>
              <a:defRPr sz="1600"/>
            </a:lvl1pPr>
            <a:lvl2pPr marL="521528" indent="0">
              <a:buNone/>
              <a:defRPr sz="1400"/>
            </a:lvl2pPr>
            <a:lvl3pPr marL="1043056" indent="0">
              <a:buNone/>
              <a:defRPr sz="1100"/>
            </a:lvl3pPr>
            <a:lvl4pPr marL="1564584" indent="0">
              <a:buNone/>
              <a:defRPr sz="1000"/>
            </a:lvl4pPr>
            <a:lvl5pPr marL="2086112" indent="0">
              <a:buNone/>
              <a:defRPr sz="1000"/>
            </a:lvl5pPr>
            <a:lvl6pPr marL="2607640" indent="0">
              <a:buNone/>
              <a:defRPr sz="1000"/>
            </a:lvl6pPr>
            <a:lvl7pPr marL="3129168" indent="0">
              <a:buNone/>
              <a:defRPr sz="1000"/>
            </a:lvl7pPr>
            <a:lvl8pPr marL="3650696" indent="0">
              <a:buNone/>
              <a:defRPr sz="1000"/>
            </a:lvl8pPr>
            <a:lvl9pPr marL="4172224" indent="0">
              <a:buNone/>
              <a:defRPr sz="10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752715" y="302802"/>
            <a:ext cx="2406015" cy="6451578"/>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534670" y="302802"/>
            <a:ext cx="7039822" cy="6451578"/>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CDBF497-F2BB-471B-BF9C-7E8CB4C2CA6D}" type="datetimeFigureOut">
              <a:rPr lang="fr-FR" smtClean="0"/>
              <a:pPr/>
              <a:t>15/09/2013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5B578C3-CAF6-464E-8D03-7B1F41C356B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534670" y="302801"/>
            <a:ext cx="9624060" cy="1260211"/>
          </a:xfrm>
          <a:prstGeom prst="rect">
            <a:avLst/>
          </a:prstGeom>
        </p:spPr>
        <p:txBody>
          <a:bodyPr vert="horz" lIns="104306" tIns="52153" rIns="104306" bIns="52153"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534670" y="1764295"/>
            <a:ext cx="9624060" cy="4990084"/>
          </a:xfrm>
          <a:prstGeom prst="rect">
            <a:avLst/>
          </a:prstGeom>
        </p:spPr>
        <p:txBody>
          <a:bodyPr vert="horz" lIns="104306" tIns="52153" rIns="104306" bIns="52153"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534670" y="7008171"/>
            <a:ext cx="2495127" cy="402567"/>
          </a:xfrm>
          <a:prstGeom prst="rect">
            <a:avLst/>
          </a:prstGeom>
        </p:spPr>
        <p:txBody>
          <a:bodyPr vert="horz" lIns="104306" tIns="52153" rIns="104306" bIns="52153" rtlCol="0" anchor="ctr"/>
          <a:lstStyle>
            <a:lvl1pPr algn="l">
              <a:defRPr sz="1400">
                <a:solidFill>
                  <a:schemeClr val="tx1">
                    <a:tint val="75000"/>
                  </a:schemeClr>
                </a:solidFill>
              </a:defRPr>
            </a:lvl1pPr>
          </a:lstStyle>
          <a:p>
            <a:fld id="{DCDBF497-F2BB-471B-BF9C-7E8CB4C2CA6D}" type="datetimeFigureOut">
              <a:rPr lang="fr-FR" smtClean="0"/>
              <a:pPr/>
              <a:t>15/09/2013</a:t>
            </a:fld>
            <a:endParaRPr lang="fr-FR"/>
          </a:p>
        </p:txBody>
      </p:sp>
      <p:sp>
        <p:nvSpPr>
          <p:cNvPr id="5" name="Espace réservé du pied de page 4"/>
          <p:cNvSpPr>
            <a:spLocks noGrp="1"/>
          </p:cNvSpPr>
          <p:nvPr>
            <p:ph type="ftr" sz="quarter" idx="3"/>
          </p:nvPr>
        </p:nvSpPr>
        <p:spPr>
          <a:xfrm>
            <a:off x="3653579" y="7008171"/>
            <a:ext cx="3386243" cy="402567"/>
          </a:xfrm>
          <a:prstGeom prst="rect">
            <a:avLst/>
          </a:prstGeom>
        </p:spPr>
        <p:txBody>
          <a:bodyPr vert="horz" lIns="104306" tIns="52153" rIns="104306" bIns="52153" rtlCol="0" anchor="ctr"/>
          <a:lstStyle>
            <a:lvl1pPr algn="ctr">
              <a:defRPr sz="14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7663603" y="7008171"/>
            <a:ext cx="2495127" cy="402567"/>
          </a:xfrm>
          <a:prstGeom prst="rect">
            <a:avLst/>
          </a:prstGeom>
        </p:spPr>
        <p:txBody>
          <a:bodyPr vert="horz" lIns="104306" tIns="52153" rIns="104306" bIns="52153" rtlCol="0" anchor="ctr"/>
          <a:lstStyle>
            <a:lvl1pPr algn="r">
              <a:defRPr sz="1400">
                <a:solidFill>
                  <a:schemeClr val="tx1">
                    <a:tint val="75000"/>
                  </a:schemeClr>
                </a:solidFill>
              </a:defRPr>
            </a:lvl1pPr>
          </a:lstStyle>
          <a:p>
            <a:fld id="{D5B578C3-CAF6-464E-8D03-7B1F41C356B4}"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43056" rtl="0" eaLnBrk="1" latinLnBrk="0" hangingPunct="1">
        <a:spcBef>
          <a:spcPct val="0"/>
        </a:spcBef>
        <a:buNone/>
        <a:defRPr sz="5000" kern="1200">
          <a:solidFill>
            <a:schemeClr val="tx1"/>
          </a:solidFill>
          <a:latin typeface="+mj-lt"/>
          <a:ea typeface="+mj-ea"/>
          <a:cs typeface="+mj-cs"/>
        </a:defRPr>
      </a:lvl1pPr>
    </p:titleStyle>
    <p:bodyStyle>
      <a:lvl1pPr marL="391146" indent="-391146" algn="l" defTabSz="1043056" rtl="0" eaLnBrk="1" latinLnBrk="0" hangingPunct="1">
        <a:spcBef>
          <a:spcPct val="20000"/>
        </a:spcBef>
        <a:buFont typeface="Arial" pitchFamily="34" charset="0"/>
        <a:buChar char="•"/>
        <a:defRPr sz="3700" kern="1200">
          <a:solidFill>
            <a:schemeClr val="tx1"/>
          </a:solidFill>
          <a:latin typeface="+mn-lt"/>
          <a:ea typeface="+mn-ea"/>
          <a:cs typeface="+mn-cs"/>
        </a:defRPr>
      </a:lvl1pPr>
      <a:lvl2pPr marL="847483" indent="-325955" algn="l" defTabSz="104305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303820" indent="-260764" algn="l" defTabSz="104305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2534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46876"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68404"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89932"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911460"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432988" indent="-260764" algn="l" defTabSz="104305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fr-FR"/>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hemeOverride" Target="../theme/themeOverride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1.xml"/><Relationship Id="rId1" Type="http://schemas.openxmlformats.org/officeDocument/2006/relationships/themeOverride" Target="../theme/themeOverride6.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xml"/><Relationship Id="rId1" Type="http://schemas.openxmlformats.org/officeDocument/2006/relationships/themeOverride" Target="../theme/themeOverride9.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xml"/><Relationship Id="rId1" Type="http://schemas.openxmlformats.org/officeDocument/2006/relationships/themeOverride" Target="../theme/themeOverride10.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1.xml"/><Relationship Id="rId1" Type="http://schemas.openxmlformats.org/officeDocument/2006/relationships/themeOverride" Target="../theme/themeOverride1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1.xml"/><Relationship Id="rId1" Type="http://schemas.openxmlformats.org/officeDocument/2006/relationships/themeOverride" Target="../theme/themeOverride13.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xml"/><Relationship Id="rId1" Type="http://schemas.openxmlformats.org/officeDocument/2006/relationships/themeOverride" Target="../theme/themeOverride14.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1.xml"/><Relationship Id="rId1" Type="http://schemas.openxmlformats.org/officeDocument/2006/relationships/themeOverride" Target="../theme/themeOverride15.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xml"/><Relationship Id="rId1" Type="http://schemas.openxmlformats.org/officeDocument/2006/relationships/themeOverride" Target="../theme/themeOverride16.xml"/><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1.xml"/><Relationship Id="rId1" Type="http://schemas.openxmlformats.org/officeDocument/2006/relationships/themeOverride" Target="../theme/themeOverride17.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1.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1.xml"/><Relationship Id="rId1" Type="http://schemas.openxmlformats.org/officeDocument/2006/relationships/themeOverride" Target="../theme/themeOverride19.xml"/><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1.xml"/><Relationship Id="rId1" Type="http://schemas.openxmlformats.org/officeDocument/2006/relationships/themeOverride" Target="../theme/themeOverride20.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xml"/><Relationship Id="rId1" Type="http://schemas.openxmlformats.org/officeDocument/2006/relationships/themeOverride" Target="../theme/themeOverride21.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Layout" Target="../slideLayouts/slideLayout1.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1.xml"/><Relationship Id="rId1" Type="http://schemas.openxmlformats.org/officeDocument/2006/relationships/themeOverride" Target="../theme/themeOverride23.xml"/><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1.xml"/><Relationship Id="rId1" Type="http://schemas.openxmlformats.org/officeDocument/2006/relationships/themeOverride" Target="../theme/themeOverride24.xml"/><Relationship Id="rId4" Type="http://schemas.openxmlformats.org/officeDocument/2006/relationships/image" Target="../media/image46.jpeg"/></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1.xml"/><Relationship Id="rId1" Type="http://schemas.openxmlformats.org/officeDocument/2006/relationships/themeOverride" Target="../theme/themeOverride25.xml"/><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Layout" Target="../slideLayouts/slideLayout1.xml"/><Relationship Id="rId1" Type="http://schemas.openxmlformats.org/officeDocument/2006/relationships/themeOverride" Target="../theme/themeOverride26.xm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1.xml"/><Relationship Id="rId1" Type="http://schemas.openxmlformats.org/officeDocument/2006/relationships/themeOverride" Target="../theme/themeOverride27.xml"/><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1.xml"/><Relationship Id="rId1" Type="http://schemas.openxmlformats.org/officeDocument/2006/relationships/themeOverride" Target="../theme/themeOverride28.xml"/><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1.xml"/><Relationship Id="rId1" Type="http://schemas.openxmlformats.org/officeDocument/2006/relationships/themeOverride" Target="../theme/themeOverride29.xml"/><Relationship Id="rId4" Type="http://schemas.openxmlformats.org/officeDocument/2006/relationships/image" Target="../media/image56.jpeg"/></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1.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1.xml"/><Relationship Id="rId1" Type="http://schemas.openxmlformats.org/officeDocument/2006/relationships/themeOverride" Target="../theme/themeOverride31.xml"/><Relationship Id="rId4" Type="http://schemas.openxmlformats.org/officeDocument/2006/relationships/image" Target="../media/image59.jpeg"/></Relationships>
</file>

<file path=ppt/slides/_rels/slide3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1.xml"/><Relationship Id="rId1" Type="http://schemas.openxmlformats.org/officeDocument/2006/relationships/themeOverride" Target="../theme/themeOverr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1.xml"/><Relationship Id="rId1" Type="http://schemas.openxmlformats.org/officeDocument/2006/relationships/themeOverride" Target="../theme/themeOverride33.xml"/><Relationship Id="rId4" Type="http://schemas.openxmlformats.org/officeDocument/2006/relationships/image" Target="../media/image62.jpeg"/></Relationships>
</file>

<file path=ppt/slides/_rels/slide3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slideLayout" Target="../slideLayouts/slideLayout1.xml"/><Relationship Id="rId1" Type="http://schemas.openxmlformats.org/officeDocument/2006/relationships/themeOverride" Target="../theme/themeOverr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1.xml"/><Relationship Id="rId1" Type="http://schemas.openxmlformats.org/officeDocument/2006/relationships/themeOverride" Target="../theme/themeOverride35.xml"/><Relationship Id="rId4" Type="http://schemas.openxmlformats.org/officeDocument/2006/relationships/image" Target="../media/image65.jpeg"/></Relationships>
</file>

<file path=ppt/slides/_rels/slide3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1.xml"/><Relationship Id="rId1" Type="http://schemas.openxmlformats.org/officeDocument/2006/relationships/themeOverride" Target="../theme/themeOverride36.xml"/><Relationship Id="rId4" Type="http://schemas.openxmlformats.org/officeDocument/2006/relationships/image" Target="../media/image67.jpeg"/></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1.xml"/><Relationship Id="rId1" Type="http://schemas.openxmlformats.org/officeDocument/2006/relationships/themeOverride" Target="../theme/themeOverride37.xml"/><Relationship Id="rId4"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50789" y="4169306"/>
            <a:ext cx="9852495" cy="3183090"/>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endParaRPr lang="fr-FR" sz="1000" dirty="0" smtClean="0"/>
          </a:p>
          <a:p>
            <a:pPr algn="just"/>
            <a:r>
              <a:rPr lang="fr-FR" sz="1000" dirty="0">
                <a:latin typeface="Times New Roman" pitchFamily="18" charset="0"/>
                <a:cs typeface="Times New Roman" pitchFamily="18" charset="0"/>
              </a:rPr>
              <a:t>Jacques Fernand Humbert dit Ferdinand Humbert fut élève à l’École des Beaux-arts de Paris, formé sous la direction d’Alexandre Cabanel, de François Edouard Picot et d’Eugène Fromentin. Il exposa très régulièrement au Salon où il fut médaillé de nombreuses fois. Il reçut de l’État un certain nombre de commandes de peintures murales comme celles du Panthéon; il exécuta également des panneaux décoratifs pour la mairie du XVe arrondissement de Paris ainsi que de remarquables peintures au plafond du Petit Palais. Ferdinand Humbert fera également une carrière de portraitiste mondain très apprécié. Le portrait de Colette, alors âgée de 23 ans, est sans doute celui qui restera le plus célèbre.</a:t>
            </a:r>
          </a:p>
          <a:p>
            <a:pPr algn="just"/>
            <a:r>
              <a:rPr lang="fr-FR" sz="1000" dirty="0">
                <a:latin typeface="Times New Roman" pitchFamily="18" charset="0"/>
                <a:cs typeface="Times New Roman" pitchFamily="18" charset="0"/>
              </a:rPr>
              <a:t>L’enlèvement de Déjanire est une thématique que le peintre exploitera plusieurs fois. L’œuvre définitive sera exposée pour la première fois au Salon de 1878. Le tableau est aujourd’hui dans une collection particulière</a:t>
            </a:r>
            <a:r>
              <a:rPr lang="fr-FR" sz="1000" dirty="0" smtClean="0">
                <a:latin typeface="Times New Roman" pitchFamily="18" charset="0"/>
                <a:cs typeface="Times New Roman" pitchFamily="18" charset="0"/>
              </a:rPr>
              <a:t>.</a:t>
            </a:r>
          </a:p>
          <a:p>
            <a:pPr algn="just"/>
            <a:endParaRPr lang="fr-FR" sz="1000" dirty="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 </a:t>
            </a:r>
          </a:p>
          <a:p>
            <a:endParaRPr lang="fr-FR" sz="1000" dirty="0">
              <a:latin typeface="Times New Roman" pitchFamily="18" charset="0"/>
              <a:cs typeface="Times New Roman" pitchFamily="18" charset="0"/>
            </a:endParaRPr>
          </a:p>
          <a:p>
            <a:endParaRPr lang="fr-FR" sz="1000" dirty="0" smtClean="0">
              <a:latin typeface="Times New Roman" pitchFamily="18" charset="0"/>
              <a:cs typeface="Times New Roman" pitchFamily="18" charset="0"/>
            </a:endParaRPr>
          </a:p>
          <a:p>
            <a:endParaRPr lang="fr-FR" sz="1000" dirty="0">
              <a:latin typeface="Times New Roman" pitchFamily="18" charset="0"/>
              <a:cs typeface="Times New Roman" pitchFamily="18" charset="0"/>
            </a:endParaRPr>
          </a:p>
          <a:p>
            <a:r>
              <a:rPr lang="fr-FR" sz="1000" dirty="0">
                <a:latin typeface="Times New Roman" pitchFamily="18" charset="0"/>
                <a:cs typeface="Times New Roman" pitchFamily="18" charset="0"/>
              </a:rPr>
              <a:t> </a:t>
            </a: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p:txBody>
      </p:sp>
      <p:sp>
        <p:nvSpPr>
          <p:cNvPr id="1026" name="Rectangle 2"/>
          <p:cNvSpPr>
            <a:spLocks noChangeArrowheads="1"/>
          </p:cNvSpPr>
          <p:nvPr/>
        </p:nvSpPr>
        <p:spPr bwMode="auto">
          <a:xfrm>
            <a:off x="666380" y="1078190"/>
            <a:ext cx="4968352" cy="16811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1</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Ferdinand HUMBERT (1842-1934)</a:t>
            </a:r>
          </a:p>
          <a:p>
            <a:pPr>
              <a:lnSpc>
                <a:spcPct val="120000"/>
              </a:lnSpc>
            </a:pPr>
            <a:r>
              <a:rPr lang="fr-FR" sz="1200" i="1" dirty="0" smtClean="0">
                <a:latin typeface="Times New Roman" pitchFamily="18" charset="0"/>
                <a:cs typeface="Times New Roman" pitchFamily="18" charset="0"/>
              </a:rPr>
              <a:t>L’Enlèvement de Déjanire</a:t>
            </a:r>
            <a:r>
              <a:rPr lang="fr-FR" sz="1200" dirty="0" smtClean="0">
                <a:latin typeface="Times New Roman" pitchFamily="18" charset="0"/>
                <a:cs typeface="Times New Roman" pitchFamily="18" charset="0"/>
              </a:rPr>
              <a:t>, 1878</a:t>
            </a:r>
          </a:p>
          <a:p>
            <a:pPr>
              <a:lnSpc>
                <a:spcPct val="120000"/>
              </a:lnSpc>
            </a:pPr>
            <a:r>
              <a:rPr lang="fr-FR" sz="1200" dirty="0" smtClean="0">
                <a:latin typeface="Times New Roman" pitchFamily="18" charset="0"/>
                <a:cs typeface="Times New Roman" pitchFamily="18" charset="0"/>
              </a:rPr>
              <a:t>Huile sur panneau</a:t>
            </a:r>
          </a:p>
          <a:p>
            <a:pPr>
              <a:lnSpc>
                <a:spcPct val="120000"/>
              </a:lnSpc>
            </a:pPr>
            <a:r>
              <a:rPr lang="fr-FR" sz="1200" dirty="0" smtClean="0">
                <a:latin typeface="Times New Roman" pitchFamily="18" charset="0"/>
                <a:cs typeface="Times New Roman" pitchFamily="18" charset="0"/>
              </a:rPr>
              <a:t>32 x 22,5 cm</a:t>
            </a:r>
          </a:p>
          <a:p>
            <a:pPr>
              <a:lnSpc>
                <a:spcPct val="120000"/>
              </a:lnSpc>
            </a:pPr>
            <a:r>
              <a:rPr lang="fr-FR" sz="1200" dirty="0" smtClean="0">
                <a:latin typeface="Times New Roman" pitchFamily="18" charset="0"/>
                <a:cs typeface="Times New Roman" pitchFamily="18" charset="0"/>
              </a:rPr>
              <a:t>Signé en bas à droite</a:t>
            </a:r>
          </a:p>
        </p:txBody>
      </p:sp>
      <p:pic>
        <p:nvPicPr>
          <p:cNvPr id="10" name="Image 9" descr="C:\Users\Raphaël\Documents\La Nouvelle Athènes\Photos oeuvres\Humbert Enlevement de Dejanir\IMG_1101.JPG"/>
          <p:cNvPicPr/>
          <p:nvPr/>
        </p:nvPicPr>
        <p:blipFill>
          <a:blip r:embed="rId3" cstate="print"/>
          <a:srcRect/>
          <a:stretch>
            <a:fillRect/>
          </a:stretch>
        </p:blipFill>
        <p:spPr bwMode="auto">
          <a:xfrm>
            <a:off x="3760080" y="684287"/>
            <a:ext cx="1874652" cy="2753832"/>
          </a:xfrm>
          <a:prstGeom prst="rect">
            <a:avLst/>
          </a:prstGeom>
          <a:noFill/>
          <a:ln w="9525">
            <a:noFill/>
            <a:miter lim="800000"/>
            <a:headEnd/>
            <a:tailEnd/>
          </a:ln>
        </p:spPr>
      </p:pic>
      <p:pic>
        <p:nvPicPr>
          <p:cNvPr id="11" name="Image 10" descr="C:\Users\Raphaël\Documents\La Nouvelle Athènes\Oeuvres définitives\Humbert\galerie La crédence.jpg"/>
          <p:cNvPicPr/>
          <p:nvPr/>
        </p:nvPicPr>
        <p:blipFill>
          <a:blip r:embed="rId4" cstate="print">
            <a:lum bright="10000"/>
          </a:blip>
          <a:srcRect/>
          <a:stretch>
            <a:fillRect/>
          </a:stretch>
        </p:blipFill>
        <p:spPr bwMode="auto">
          <a:xfrm>
            <a:off x="6930876" y="1620391"/>
            <a:ext cx="2808312" cy="4560339"/>
          </a:xfrm>
          <a:prstGeom prst="rect">
            <a:avLst/>
          </a:prstGeom>
          <a:noFill/>
          <a:ln w="9525">
            <a:noFill/>
            <a:miter lim="800000"/>
            <a:headEnd/>
            <a:tailEnd/>
          </a:ln>
        </p:spPr>
      </p:pic>
      <p:sp>
        <p:nvSpPr>
          <p:cNvPr id="12" name="ZoneTexte 11"/>
          <p:cNvSpPr txBox="1"/>
          <p:nvPr/>
        </p:nvSpPr>
        <p:spPr>
          <a:xfrm>
            <a:off x="6858868" y="6228903"/>
            <a:ext cx="2952328" cy="461665"/>
          </a:xfrm>
          <a:prstGeom prst="rect">
            <a:avLst/>
          </a:prstGeom>
          <a:noFill/>
        </p:spPr>
        <p:txBody>
          <a:bodyPr wrap="square" rtlCol="0">
            <a:spAutoFit/>
          </a:bodyPr>
          <a:lstStyle/>
          <a:p>
            <a:pPr algn="just"/>
            <a:r>
              <a:rPr lang="fr-FR" sz="800" dirty="0" smtClean="0">
                <a:latin typeface="Times New Roman" pitchFamily="18" charset="0"/>
                <a:cs typeface="Times New Roman" pitchFamily="18" charset="0"/>
              </a:rPr>
              <a:t>Ferdinand Humbert, </a:t>
            </a:r>
            <a:r>
              <a:rPr lang="fr-FR" sz="800" i="1" dirty="0" smtClean="0">
                <a:latin typeface="Times New Roman" pitchFamily="18" charset="0"/>
                <a:cs typeface="Times New Roman" pitchFamily="18" charset="0"/>
              </a:rPr>
              <a:t>L’Enlèvement de Déjanire</a:t>
            </a:r>
            <a:r>
              <a:rPr lang="fr-FR" sz="800" dirty="0" smtClean="0">
                <a:latin typeface="Times New Roman" pitchFamily="18" charset="0"/>
                <a:cs typeface="Times New Roman" pitchFamily="18" charset="0"/>
              </a:rPr>
              <a:t>, 1878, huile sur toile, collection particulière.</a:t>
            </a:r>
          </a:p>
          <a:p>
            <a:pPr algn="just"/>
            <a:endParaRPr lang="fr-FR" sz="800" dirty="0" smtClean="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50789" y="3780631"/>
            <a:ext cx="9852495" cy="3029202"/>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endParaRPr lang="fr-FR" sz="1000" dirty="0" smtClean="0"/>
          </a:p>
          <a:p>
            <a:pPr algn="just"/>
            <a:r>
              <a:rPr lang="fr-FR" sz="1000" dirty="0">
                <a:latin typeface="Times New Roman" pitchFamily="18" charset="0"/>
                <a:cs typeface="Times New Roman" pitchFamily="18" charset="0"/>
              </a:rPr>
              <a:t>Originaire de Nantes, Jules-Elie Delaunay arrive à Paris à l’âge de 20 ans pour étudier à l’École des Beaux-arts. Il sera élève de Louis </a:t>
            </a:r>
            <a:r>
              <a:rPr lang="fr-FR" sz="1000" dirty="0" err="1">
                <a:latin typeface="Times New Roman" pitchFamily="18" charset="0"/>
                <a:cs typeface="Times New Roman" pitchFamily="18" charset="0"/>
              </a:rPr>
              <a:t>Lamothe</a:t>
            </a:r>
            <a:r>
              <a:rPr lang="fr-FR" sz="1000" dirty="0">
                <a:latin typeface="Times New Roman" pitchFamily="18" charset="0"/>
                <a:cs typeface="Times New Roman" pitchFamily="18" charset="0"/>
              </a:rPr>
              <a:t> et suivra les conseils d’Hippolyte Flandrin.  Second prix de Rome en 1856, il passera quatre ans à la Villa Médicis. De retour à Paris il obtiendra de nombreuses commandes pour des édifices publics comme l’Opéra Garnier, l’Hôtel de ville de Paris ou encore le Panthéon.</a:t>
            </a:r>
          </a:p>
          <a:p>
            <a:pPr algn="just"/>
            <a:r>
              <a:rPr lang="fr-FR" sz="1000" dirty="0">
                <a:latin typeface="Times New Roman" pitchFamily="18" charset="0"/>
                <a:cs typeface="Times New Roman" pitchFamily="18" charset="0"/>
              </a:rPr>
              <a:t>Cette esquisse de Jules-Elie Delaunay est préparatoire au tableau conservé à Nantes. Très proche de la composition définitive, la ville en arrière-plan est néanmoins ici plus stylisée, semble être plus éloignée moins resserrée, et le campanile légèrement plus large</a:t>
            </a:r>
            <a:r>
              <a:rPr lang="fr-FR" sz="1000" dirty="0" smtClean="0">
                <a:latin typeface="Times New Roman" pitchFamily="18" charset="0"/>
                <a:cs typeface="Times New Roman" pitchFamily="18" charset="0"/>
              </a:rPr>
              <a:t>.</a:t>
            </a: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Cette scène, tirée des </a:t>
            </a:r>
            <a:r>
              <a:rPr lang="fr-FR" sz="1000" i="1" dirty="0">
                <a:latin typeface="Times New Roman" pitchFamily="18" charset="0"/>
                <a:cs typeface="Times New Roman" pitchFamily="18" charset="0"/>
              </a:rPr>
              <a:t>Métamorphoses</a:t>
            </a:r>
            <a:r>
              <a:rPr lang="fr-FR" sz="1000" dirty="0">
                <a:latin typeface="Times New Roman" pitchFamily="18" charset="0"/>
                <a:cs typeface="Times New Roman" pitchFamily="18" charset="0"/>
              </a:rPr>
              <a:t> d’Ovide (Livre IX), représente l’enlèvement de Déjanire, dernière femme mortelle d’Hercule. Sur les rives de l'</a:t>
            </a:r>
            <a:r>
              <a:rPr lang="fr-FR" sz="1000" dirty="0" err="1">
                <a:latin typeface="Times New Roman" pitchFamily="18" charset="0"/>
                <a:cs typeface="Times New Roman" pitchFamily="18" charset="0"/>
              </a:rPr>
              <a:t>Événos</a:t>
            </a:r>
            <a:r>
              <a:rPr lang="fr-FR" sz="1000" dirty="0">
                <a:latin typeface="Times New Roman" pitchFamily="18" charset="0"/>
                <a:cs typeface="Times New Roman" pitchFamily="18" charset="0"/>
              </a:rPr>
              <a:t>, Hercule voyageant en compagnie de </a:t>
            </a:r>
            <a:r>
              <a:rPr lang="fr-FR" sz="1000" dirty="0" smtClean="0">
                <a:latin typeface="Times New Roman" pitchFamily="18" charset="0"/>
                <a:cs typeface="Times New Roman" pitchFamily="18" charset="0"/>
              </a:rPr>
              <a:t>Déjanire, </a:t>
            </a:r>
            <a:r>
              <a:rPr lang="fr-FR" sz="1000" dirty="0">
                <a:latin typeface="Times New Roman" pitchFamily="18" charset="0"/>
                <a:cs typeface="Times New Roman" pitchFamily="18" charset="0"/>
              </a:rPr>
              <a:t>est arrêté par le fleuve. Le centaure Nessus, qui fait franchir le fleuve aux voyageurs en les portant dans ses bras contre rétribution, offre d'aider Déjanire à traverser. Mais il tente de l’enlever. </a:t>
            </a:r>
            <a:r>
              <a:rPr lang="fr-FR" sz="1000" dirty="0" smtClean="0">
                <a:latin typeface="Times New Roman" pitchFamily="18" charset="0"/>
                <a:cs typeface="Times New Roman" pitchFamily="18" charset="0"/>
              </a:rPr>
              <a:t>Hercule, </a:t>
            </a:r>
            <a:r>
              <a:rPr lang="fr-FR" sz="1000" dirty="0">
                <a:latin typeface="Times New Roman" pitchFamily="18" charset="0"/>
                <a:cs typeface="Times New Roman" pitchFamily="18" charset="0"/>
              </a:rPr>
              <a:t>depuis l’autre rive, le tue à l'aide d'une flèche enduite du poison de l’Hydre de Lerne. C’est ce passage qu’a choisi de représenter Delaunay.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r>
              <a:rPr lang="fr-FR" sz="1000" dirty="0" smtClean="0"/>
              <a:t>             </a:t>
            </a:r>
            <a:r>
              <a:rPr lang="fr-FR" sz="800" dirty="0" smtClean="0">
                <a:latin typeface="Times New Roman" pitchFamily="18" charset="0"/>
                <a:cs typeface="Times New Roman" pitchFamily="18" charset="0"/>
              </a:rPr>
              <a:t>Jules-Elie Delaunay, </a:t>
            </a:r>
            <a:r>
              <a:rPr lang="fr-FR" sz="800" i="1" dirty="0" smtClean="0">
                <a:latin typeface="Times New Roman" pitchFamily="18" charset="0"/>
                <a:cs typeface="Times New Roman" pitchFamily="18" charset="0"/>
              </a:rPr>
              <a:t>La mort de Nessus</a:t>
            </a:r>
            <a:r>
              <a:rPr lang="fr-FR" sz="800" dirty="0" smtClean="0">
                <a:latin typeface="Times New Roman" pitchFamily="18" charset="0"/>
                <a:cs typeface="Times New Roman" pitchFamily="18" charset="0"/>
              </a:rPr>
              <a:t>, Musée des </a:t>
            </a:r>
            <a:r>
              <a:rPr lang="fr-FR" sz="800" dirty="0" err="1" smtClean="0">
                <a:latin typeface="Times New Roman" pitchFamily="18" charset="0"/>
                <a:cs typeface="Times New Roman" pitchFamily="18" charset="0"/>
              </a:rPr>
              <a:t>Beaux-Arts</a:t>
            </a:r>
            <a:r>
              <a:rPr lang="fr-FR" sz="800" dirty="0" smtClean="0">
                <a:latin typeface="Times New Roman" pitchFamily="18" charset="0"/>
                <a:cs typeface="Times New Roman" pitchFamily="18" charset="0"/>
              </a:rPr>
              <a:t> de Nantes</a:t>
            </a:r>
            <a:endParaRPr lang="fr-FR" sz="800" dirty="0">
              <a:latin typeface="Times New Roman" pitchFamily="18" charset="0"/>
              <a:cs typeface="Times New Roman" pitchFamily="18" charset="0"/>
            </a:endParaRPr>
          </a:p>
        </p:txBody>
      </p:sp>
      <p:sp>
        <p:nvSpPr>
          <p:cNvPr id="1026" name="Rectangle 2"/>
          <p:cNvSpPr>
            <a:spLocks noChangeArrowheads="1"/>
          </p:cNvSpPr>
          <p:nvPr/>
        </p:nvSpPr>
        <p:spPr bwMode="auto">
          <a:xfrm>
            <a:off x="666380" y="1116335"/>
            <a:ext cx="4968352" cy="14595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2</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spcAft>
                <a:spcPts val="1000"/>
              </a:spcAft>
            </a:pPr>
            <a:r>
              <a:rPr lang="fr-FR" sz="1400" dirty="0" smtClean="0">
                <a:solidFill>
                  <a:srgbClr val="920000"/>
                </a:solidFill>
                <a:uFill>
                  <a:solidFill>
                    <a:srgbClr val="FF0000"/>
                  </a:solidFill>
                </a:uFill>
                <a:latin typeface="Times New Roman"/>
                <a:ea typeface="Calibri"/>
              </a:rPr>
              <a:t>Jules-Elie DELAUNAY (1828-1891)</a:t>
            </a:r>
            <a:br>
              <a:rPr lang="fr-FR" sz="1400" dirty="0" smtClean="0">
                <a:solidFill>
                  <a:srgbClr val="920000"/>
                </a:solidFill>
                <a:uFill>
                  <a:solidFill>
                    <a:srgbClr val="FF0000"/>
                  </a:solidFill>
                </a:uFill>
                <a:latin typeface="Times New Roman"/>
                <a:ea typeface="Calibri"/>
              </a:rPr>
            </a:br>
            <a:r>
              <a:rPr lang="fr-FR" sz="1200" i="1" dirty="0" smtClean="0">
                <a:uFill>
                  <a:solidFill>
                    <a:srgbClr val="FF0000"/>
                  </a:solidFill>
                </a:uFill>
                <a:latin typeface="Times New Roman"/>
                <a:ea typeface="Calibri"/>
              </a:rPr>
              <a:t>La Mort de Nessus, </a:t>
            </a:r>
            <a:r>
              <a:rPr lang="fr-FR" sz="1200" dirty="0" smtClean="0">
                <a:uFill>
                  <a:solidFill>
                    <a:srgbClr val="FF0000"/>
                  </a:solidFill>
                </a:uFill>
                <a:latin typeface="Times New Roman"/>
                <a:ea typeface="Calibri"/>
              </a:rPr>
              <a:t>vers 1870</a:t>
            </a:r>
            <a:br>
              <a:rPr lang="fr-FR" sz="1200" dirty="0" smtClean="0">
                <a:uFill>
                  <a:solidFill>
                    <a:srgbClr val="FF0000"/>
                  </a:solidFill>
                </a:uFill>
                <a:latin typeface="Times New Roman"/>
                <a:ea typeface="Calibri"/>
              </a:rPr>
            </a:br>
            <a:r>
              <a:rPr lang="fr-FR" sz="1200" dirty="0" smtClean="0">
                <a:uFill>
                  <a:solidFill>
                    <a:srgbClr val="FF0000"/>
                  </a:solidFill>
                </a:uFill>
                <a:latin typeface="Times New Roman"/>
                <a:ea typeface="Calibri"/>
              </a:rPr>
              <a:t>Huile sur papier marouflée sur panneau</a:t>
            </a:r>
            <a:br>
              <a:rPr lang="fr-FR" sz="1200" dirty="0" smtClean="0">
                <a:uFill>
                  <a:solidFill>
                    <a:srgbClr val="FF0000"/>
                  </a:solidFill>
                </a:uFill>
                <a:latin typeface="Times New Roman"/>
                <a:ea typeface="Calibri"/>
              </a:rPr>
            </a:br>
            <a:r>
              <a:rPr lang="fr-FR" sz="1200" dirty="0" smtClean="0">
                <a:uFill>
                  <a:solidFill>
                    <a:srgbClr val="FF0000"/>
                  </a:solidFill>
                </a:uFill>
                <a:latin typeface="Times New Roman"/>
                <a:ea typeface="Calibri"/>
              </a:rPr>
              <a:t>27 X 35,5 cm</a:t>
            </a:r>
            <a:endParaRPr lang="fr-FR" sz="1200" dirty="0">
              <a:uFill>
                <a:solidFill>
                  <a:srgbClr val="FF0000"/>
                </a:solidFill>
              </a:uFill>
              <a:latin typeface="Times New Roman"/>
              <a:ea typeface="Calibri"/>
            </a:endParaRPr>
          </a:p>
        </p:txBody>
      </p:sp>
      <p:pic>
        <p:nvPicPr>
          <p:cNvPr id="8" name="Image 7" descr="C:\Users\Raphaël\Pictures\Eye-Fi\IMG_1463.JPG"/>
          <p:cNvPicPr/>
          <p:nvPr/>
        </p:nvPicPr>
        <p:blipFill>
          <a:blip r:embed="rId3" cstate="print"/>
          <a:srcRect/>
          <a:stretch>
            <a:fillRect/>
          </a:stretch>
        </p:blipFill>
        <p:spPr bwMode="auto">
          <a:xfrm>
            <a:off x="6562677" y="396255"/>
            <a:ext cx="3032495" cy="2275368"/>
          </a:xfrm>
          <a:prstGeom prst="rect">
            <a:avLst/>
          </a:prstGeom>
          <a:noFill/>
          <a:ln w="9525">
            <a:noFill/>
            <a:miter lim="800000"/>
            <a:headEnd/>
            <a:tailEnd/>
          </a:ln>
        </p:spPr>
      </p:pic>
      <p:pic>
        <p:nvPicPr>
          <p:cNvPr id="9" name="Image 8" descr="C:\Users\Raphaël\Documents\La Nouvelle Athènes\Oeuvres définitives\Delaunay Dejanire Nessus Nantes.jpg"/>
          <p:cNvPicPr/>
          <p:nvPr/>
        </p:nvPicPr>
        <p:blipFill>
          <a:blip r:embed="rId4" cstate="print"/>
          <a:srcRect/>
          <a:stretch>
            <a:fillRect/>
          </a:stretch>
        </p:blipFill>
        <p:spPr bwMode="auto">
          <a:xfrm>
            <a:off x="6202879" y="3708623"/>
            <a:ext cx="3752333" cy="2806996"/>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6773" y="3852639"/>
            <a:ext cx="4379887" cy="2875314"/>
          </a:xfrm>
          <a:prstGeom prst="rect">
            <a:avLst/>
          </a:prstGeom>
          <a:noFill/>
          <a:ln w="9525">
            <a:noFill/>
            <a:miter lim="800000"/>
            <a:headEnd/>
            <a:tailEnd/>
          </a:ln>
          <a:effectLst/>
        </p:spPr>
        <p:txBody>
          <a:bodyPr vert="horz" wrap="square" lIns="104306" tIns="52153" rIns="104306" bIns="52153" numCol="1"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Originaire d’une famille de Montpellier, Alexandre Cabanel est l’un des artistes les plus célèbres du Second Empire. Elève de François-Edouard Picot, il obtient le second prix de Rome en 1845 et devient pensionnaire à la Villa Médicis jusqu’en 1850. Peintre de genre, portraitiste mondain et peintre d’histoire à succès, il produit des œuvres aux sujets les plus divers, allant des thèmes bibliques aux thèmes mythologiques. </a:t>
            </a:r>
          </a:p>
          <a:p>
            <a:pPr algn="just"/>
            <a:r>
              <a:rPr lang="fr-FR" sz="1000" dirty="0">
                <a:latin typeface="Times New Roman" pitchFamily="18" charset="0"/>
                <a:cs typeface="Times New Roman" pitchFamily="18" charset="0"/>
              </a:rPr>
              <a:t>En 1853, à peine trois ans après son retour d’Italie, Cabanel reçoit une commande majeure  de Prosper Mérimée pour la chapelle du château de Vincennes : </a:t>
            </a:r>
            <a:r>
              <a:rPr lang="fr-FR" sz="1000" i="1" dirty="0">
                <a:latin typeface="Times New Roman" pitchFamily="18" charset="0"/>
                <a:cs typeface="Times New Roman" pitchFamily="18" charset="0"/>
              </a:rPr>
              <a:t>La Glorification de Saint-Louis. </a:t>
            </a:r>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Le roi sur son trône au centre de la composition est entouré des personnages qui ont contribué à l’accomplissement de son œuvre. Notre dessin représente un jeune homme portant son père,  venus faire part de leurs doléances, reprenant la posture classique d’Enée portant Anchise. On les retrouve à la droite de Saint-Louis sur un dessin préparatoire conservé au Musée Fabre de Montpellier. Dans l’œuvre finale  on remarque de nombreuses modifications afin d’harmoniser la composition : ces deux figures ont finalement été omises.</a:t>
            </a:r>
          </a:p>
          <a:p>
            <a:pPr algn="just"/>
            <a:r>
              <a:rPr lang="fr-FR" sz="1000" dirty="0">
                <a:latin typeface="Times New Roman" pitchFamily="18" charset="0"/>
                <a:cs typeface="Times New Roman" pitchFamily="18" charset="0"/>
              </a:rPr>
              <a:t>La célébrité du peintre atteint son apogée en 1863 lorsqu’il expose au Salon  </a:t>
            </a:r>
            <a:r>
              <a:rPr lang="fr-FR" sz="1000" i="1" dirty="0">
                <a:latin typeface="Times New Roman" pitchFamily="18" charset="0"/>
                <a:cs typeface="Times New Roman" pitchFamily="18" charset="0"/>
              </a:rPr>
              <a:t>La Naissance de Venus,</a:t>
            </a:r>
            <a:r>
              <a:rPr lang="fr-FR" sz="1000" dirty="0">
                <a:latin typeface="Times New Roman" pitchFamily="18" charset="0"/>
                <a:cs typeface="Times New Roman" pitchFamily="18" charset="0"/>
              </a:rPr>
              <a:t> achetée par Napoléon III.</a:t>
            </a:r>
          </a:p>
        </p:txBody>
      </p:sp>
      <p:sp>
        <p:nvSpPr>
          <p:cNvPr id="1026" name="Rectangle 2"/>
          <p:cNvSpPr>
            <a:spLocks noChangeArrowheads="1"/>
          </p:cNvSpPr>
          <p:nvPr/>
        </p:nvSpPr>
        <p:spPr bwMode="auto">
          <a:xfrm>
            <a:off x="678580" y="858245"/>
            <a:ext cx="5604224" cy="2130494"/>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3</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lnSpc>
                <a:spcPct val="120000"/>
              </a:lnSpc>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Alexandre CABANEL (1823-1889)</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Etude pour de personnages pour La glorification de Saint-Louis</a:t>
            </a:r>
            <a:r>
              <a:rPr lang="fr-FR" sz="1200" dirty="0">
                <a:latin typeface="Times New Roman" pitchFamily="18" charset="0"/>
                <a:cs typeface="Times New Roman" pitchFamily="18" charset="0"/>
              </a:rPr>
              <a:t>,  vers </a:t>
            </a:r>
            <a:r>
              <a:rPr lang="fr-FR" sz="1200" dirty="0" smtClean="0">
                <a:latin typeface="Times New Roman" pitchFamily="18" charset="0"/>
                <a:cs typeface="Times New Roman" pitchFamily="18" charset="0"/>
              </a:rPr>
              <a:t>1855</a:t>
            </a:r>
            <a:endParaRPr lang="fr-FR" sz="1200" dirty="0">
              <a:latin typeface="Times New Roman" pitchFamily="18" charset="0"/>
              <a:cs typeface="Times New Roman" pitchFamily="18" charset="0"/>
            </a:endParaRPr>
          </a:p>
          <a:p>
            <a:pPr>
              <a:lnSpc>
                <a:spcPct val="120000"/>
              </a:lnSpc>
            </a:pPr>
            <a:r>
              <a:rPr lang="fr-FR" sz="1200" dirty="0">
                <a:latin typeface="Times New Roman" pitchFamily="18" charset="0"/>
                <a:cs typeface="Times New Roman" pitchFamily="18" charset="0"/>
              </a:rPr>
              <a:t>Mine de plomb sur papier</a:t>
            </a:r>
          </a:p>
          <a:p>
            <a:pPr>
              <a:lnSpc>
                <a:spcPct val="120000"/>
              </a:lnSpc>
            </a:pPr>
            <a:r>
              <a:rPr lang="fr-FR" sz="1200" dirty="0" smtClean="0">
                <a:latin typeface="Times New Roman" pitchFamily="18" charset="0"/>
                <a:cs typeface="Times New Roman" pitchFamily="18" charset="0"/>
              </a:rPr>
              <a:t>40 x 26,5 cm</a:t>
            </a:r>
          </a:p>
          <a:p>
            <a:pPr>
              <a:lnSpc>
                <a:spcPct val="120000"/>
              </a:lnSpc>
            </a:pPr>
            <a:r>
              <a:rPr lang="fr-FR" sz="1200" dirty="0" smtClean="0">
                <a:latin typeface="Times New Roman" pitchFamily="18" charset="0"/>
                <a:cs typeface="Times New Roman" pitchFamily="18" charset="0"/>
              </a:rPr>
              <a:t>Signé en bas à droite</a:t>
            </a:r>
            <a:endParaRPr lang="fr-FR" sz="1200" dirty="0">
              <a:latin typeface="Times New Roman" pitchFamily="18" charset="0"/>
              <a:cs typeface="Times New Roman" pitchFamily="18" charset="0"/>
            </a:endParaRP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sp>
        <p:nvSpPr>
          <p:cNvPr id="9" name="ZoneTexte 8"/>
          <p:cNvSpPr txBox="1"/>
          <p:nvPr/>
        </p:nvSpPr>
        <p:spPr>
          <a:xfrm>
            <a:off x="5346700" y="6588943"/>
            <a:ext cx="2592288" cy="338554"/>
          </a:xfrm>
          <a:prstGeom prst="rect">
            <a:avLst/>
          </a:prstGeom>
          <a:noFill/>
        </p:spPr>
        <p:txBody>
          <a:bodyPr wrap="square" rtlCol="0">
            <a:spAutoFit/>
          </a:bodyPr>
          <a:lstStyle/>
          <a:p>
            <a:r>
              <a:rPr lang="fr-FR" sz="800" dirty="0" smtClean="0">
                <a:latin typeface="Times New Roman" pitchFamily="18" charset="0"/>
                <a:cs typeface="Times New Roman" pitchFamily="18" charset="0"/>
              </a:rPr>
              <a:t>A. Cabanel,</a:t>
            </a:r>
            <a:r>
              <a:rPr lang="fr-FR" sz="800" i="1" dirty="0" smtClean="0">
                <a:latin typeface="Times New Roman" pitchFamily="18" charset="0"/>
                <a:cs typeface="Times New Roman" pitchFamily="18" charset="0"/>
              </a:rPr>
              <a:t> La glorification de Saint-Louis, </a:t>
            </a:r>
            <a:r>
              <a:rPr lang="fr-FR" sz="800" dirty="0" smtClean="0">
                <a:latin typeface="Times New Roman" pitchFamily="18" charset="0"/>
                <a:cs typeface="Times New Roman" pitchFamily="18" charset="0"/>
              </a:rPr>
              <a:t>1855, Musée Fabre Montpelier </a:t>
            </a:r>
            <a:endParaRPr lang="fr-FR" sz="800" dirty="0">
              <a:latin typeface="Times New Roman" pitchFamily="18" charset="0"/>
              <a:cs typeface="Times New Roman" pitchFamily="18" charset="0"/>
            </a:endParaRPr>
          </a:p>
        </p:txBody>
      </p:sp>
      <p:pic>
        <p:nvPicPr>
          <p:cNvPr id="46082" name="Picture 2" descr="C:\Users\Raphaël\Documents\La Nouvelle Athènes\Photos oeuvres\Photos oeuvres expo\Cabanel Saint Louis\IMG_1170.JPG"/>
          <p:cNvPicPr>
            <a:picLocks noChangeAspect="1" noChangeArrowheads="1"/>
          </p:cNvPicPr>
          <p:nvPr/>
        </p:nvPicPr>
        <p:blipFill>
          <a:blip r:embed="rId3" cstate="print"/>
          <a:srcRect/>
          <a:stretch>
            <a:fillRect/>
          </a:stretch>
        </p:blipFill>
        <p:spPr bwMode="auto">
          <a:xfrm>
            <a:off x="6817437" y="252239"/>
            <a:ext cx="2201671" cy="3348584"/>
          </a:xfrm>
          <a:prstGeom prst="rect">
            <a:avLst/>
          </a:prstGeom>
          <a:noFill/>
        </p:spPr>
      </p:pic>
      <p:pic>
        <p:nvPicPr>
          <p:cNvPr id="46083" name="Picture 3" descr="C:\Users\Raphaël\Documents\La Nouvelle Athènes\Oeuvres définitives\Cabanel St louis\Alexandre-Cabanel-The-Glorification-of-Saint-Louis-1853.jpg"/>
          <p:cNvPicPr>
            <a:picLocks noChangeAspect="1" noChangeArrowheads="1"/>
          </p:cNvPicPr>
          <p:nvPr/>
        </p:nvPicPr>
        <p:blipFill>
          <a:blip r:embed="rId4" cstate="print"/>
          <a:srcRect/>
          <a:stretch>
            <a:fillRect/>
          </a:stretch>
        </p:blipFill>
        <p:spPr bwMode="auto">
          <a:xfrm>
            <a:off x="5346700" y="3852639"/>
            <a:ext cx="2596455" cy="2664296"/>
          </a:xfrm>
          <a:prstGeom prst="rect">
            <a:avLst/>
          </a:prstGeom>
          <a:noFill/>
        </p:spPr>
      </p:pic>
      <p:pic>
        <p:nvPicPr>
          <p:cNvPr id="46084" name="Picture 4" descr="C:\Users\Raphaël\Documents\La Nouvelle Athènes\Oeuvres définitives\Cabanel St louis\MU_FABRE_DE_05_8_34_L.jpg"/>
          <p:cNvPicPr>
            <a:picLocks noChangeAspect="1" noChangeArrowheads="1"/>
          </p:cNvPicPr>
          <p:nvPr/>
        </p:nvPicPr>
        <p:blipFill>
          <a:blip r:embed="rId5" cstate="print"/>
          <a:srcRect l="2758" t="2599" r="3452" b="3829"/>
          <a:stretch>
            <a:fillRect/>
          </a:stretch>
        </p:blipFill>
        <p:spPr bwMode="auto">
          <a:xfrm>
            <a:off x="8010996" y="3852639"/>
            <a:ext cx="2520280" cy="2668532"/>
          </a:xfrm>
          <a:prstGeom prst="rect">
            <a:avLst/>
          </a:prstGeom>
          <a:noFill/>
        </p:spPr>
      </p:pic>
      <p:sp>
        <p:nvSpPr>
          <p:cNvPr id="10" name="Rectangle 9"/>
          <p:cNvSpPr/>
          <p:nvPr/>
        </p:nvSpPr>
        <p:spPr>
          <a:xfrm>
            <a:off x="8010996" y="4860751"/>
            <a:ext cx="576064" cy="648072"/>
          </a:xfrm>
          <a:prstGeom prst="rect">
            <a:avLst/>
          </a:prstGeom>
          <a:noFill/>
          <a:ln>
            <a:solidFill>
              <a:srgbClr val="A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7938988" y="6588943"/>
            <a:ext cx="2592288" cy="338554"/>
          </a:xfrm>
          <a:prstGeom prst="rect">
            <a:avLst/>
          </a:prstGeom>
          <a:noFill/>
        </p:spPr>
        <p:txBody>
          <a:bodyPr wrap="square" rtlCol="0">
            <a:spAutoFit/>
          </a:bodyPr>
          <a:lstStyle/>
          <a:p>
            <a:r>
              <a:rPr lang="fr-FR" sz="800" dirty="0" smtClean="0">
                <a:latin typeface="Times New Roman" pitchFamily="18" charset="0"/>
                <a:cs typeface="Times New Roman" pitchFamily="18" charset="0"/>
              </a:rPr>
              <a:t>A. Cabanel,</a:t>
            </a:r>
            <a:r>
              <a:rPr lang="fr-FR" sz="800" i="1" dirty="0" smtClean="0">
                <a:latin typeface="Times New Roman" pitchFamily="18" charset="0"/>
                <a:cs typeface="Times New Roman" pitchFamily="18" charset="0"/>
              </a:rPr>
              <a:t> Etude pou La glorification de Saint-Louis, </a:t>
            </a:r>
            <a:r>
              <a:rPr lang="fr-FR" sz="800" dirty="0" smtClean="0">
                <a:latin typeface="Times New Roman" pitchFamily="18" charset="0"/>
                <a:cs typeface="Times New Roman" pitchFamily="18" charset="0"/>
              </a:rPr>
              <a:t>1855, Musée Fabre Montpelier </a:t>
            </a:r>
            <a:endParaRPr lang="fr-FR" sz="8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3234254"/>
            <a:ext cx="4379887" cy="2567537"/>
          </a:xfrm>
          <a:prstGeom prst="rect">
            <a:avLst/>
          </a:prstGeom>
          <a:noFill/>
          <a:ln w="9525">
            <a:noFill/>
            <a:miter lim="800000"/>
            <a:headEnd/>
            <a:tailEnd/>
          </a:ln>
          <a:effectLst/>
        </p:spPr>
        <p:txBody>
          <a:bodyPr vert="horz" wrap="square" lIns="104306" tIns="52153" rIns="104306" bIns="52153" numCol="1"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Originaire d’une famille de Montpellier, Alexandre Cabanel est l’un des artistes les plus célèbres du Second Empire. Elève de François-Edouard Picot, il obtient le second prix de Rome en 1845 et devient pensionnaire à la Villa Médicis jusqu’en 1850. Peintre de genre, portraitiste mondain et peintre d’histoire à succès, il produit des œuvres aux sujets les plus divers, allant des thèmes bibliques aux thèmes mythologiques. Son chef d’œuvre, </a:t>
            </a:r>
            <a:r>
              <a:rPr lang="fr-FR" sz="1000" i="1" dirty="0">
                <a:latin typeface="Times New Roman" pitchFamily="18" charset="0"/>
                <a:cs typeface="Times New Roman" pitchFamily="18" charset="0"/>
              </a:rPr>
              <a:t>La naissance de Vénus</a:t>
            </a:r>
            <a:r>
              <a:rPr lang="fr-FR" sz="1000" dirty="0">
                <a:latin typeface="Times New Roman" pitchFamily="18" charset="0"/>
                <a:cs typeface="Times New Roman" pitchFamily="18" charset="0"/>
              </a:rPr>
              <a:t>, exposé au Salon de 1863 connut un succès immédiat (l’œuvre fut achetée par Napoléon III), célébrité qui perdure encore de nos jours. C’est aujourd’hui une des œuvres les plus populaires du Musée d’Orsay</a:t>
            </a:r>
            <a:r>
              <a:rPr lang="fr-FR" sz="1000" dirty="0" smtClean="0">
                <a:latin typeface="Times New Roman" pitchFamily="18" charset="0"/>
                <a:cs typeface="Times New Roman" pitchFamily="18" charset="0"/>
              </a:rPr>
              <a:t>.</a:t>
            </a: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Cette feuille montre les recherches préparatoires aux putti qui entourent Venus sortant des flots. On y reconnaît certains putti jouant de la conque ou tournoyant dans le ciel avec de légères différences de postures. Traitée avec la technique des trois crayons elle montre à la fois la virtuosité de dessinateur de Cabanel et une certaine forme de spontanéité. Provenant d’une collection privée de Montpellier cette étude n’avait pas quitté la ville natale du peintre depuis le XIX</a:t>
            </a:r>
            <a:r>
              <a:rPr lang="fr-FR" sz="1000" baseline="30000" dirty="0">
                <a:latin typeface="Times New Roman" pitchFamily="18" charset="0"/>
                <a:cs typeface="Times New Roman" pitchFamily="18" charset="0"/>
              </a:rPr>
              <a:t>e</a:t>
            </a:r>
            <a:r>
              <a:rPr lang="fr-FR" sz="1000" dirty="0">
                <a:latin typeface="Times New Roman" pitchFamily="18" charset="0"/>
                <a:cs typeface="Times New Roman" pitchFamily="18" charset="0"/>
              </a:rPr>
              <a:t> siècle. </a:t>
            </a:r>
          </a:p>
        </p:txBody>
      </p:sp>
      <p:sp>
        <p:nvSpPr>
          <p:cNvPr id="1026" name="Rectangle 2"/>
          <p:cNvSpPr>
            <a:spLocks noChangeArrowheads="1"/>
          </p:cNvSpPr>
          <p:nvPr/>
        </p:nvSpPr>
        <p:spPr bwMode="auto">
          <a:xfrm>
            <a:off x="678580" y="1005976"/>
            <a:ext cx="5604224" cy="1835029"/>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4</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lnSpc>
                <a:spcPct val="120000"/>
              </a:lnSpc>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Alexandre CABANEL (1823-1889)</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Etude </a:t>
            </a:r>
            <a:r>
              <a:rPr lang="fr-FR" sz="1200" i="1" dirty="0" smtClean="0">
                <a:latin typeface="Times New Roman" pitchFamily="18" charset="0"/>
                <a:cs typeface="Times New Roman" pitchFamily="18" charset="0"/>
              </a:rPr>
              <a:t>de Putti pour la Naissance de Vénus</a:t>
            </a:r>
            <a:r>
              <a:rPr lang="fr-FR" sz="1200" dirty="0" smtClean="0">
                <a:latin typeface="Times New Roman" pitchFamily="18" charset="0"/>
                <a:cs typeface="Times New Roman" pitchFamily="18" charset="0"/>
              </a:rPr>
              <a:t>,  </a:t>
            </a:r>
            <a:r>
              <a:rPr lang="fr-FR" sz="1200" dirty="0">
                <a:latin typeface="Times New Roman" pitchFamily="18" charset="0"/>
                <a:cs typeface="Times New Roman" pitchFamily="18" charset="0"/>
              </a:rPr>
              <a:t>vers </a:t>
            </a:r>
            <a:r>
              <a:rPr lang="fr-FR" sz="1200" dirty="0" smtClean="0">
                <a:latin typeface="Times New Roman" pitchFamily="18" charset="0"/>
                <a:cs typeface="Times New Roman" pitchFamily="18" charset="0"/>
              </a:rPr>
              <a:t>1863</a:t>
            </a:r>
            <a:endParaRPr lang="fr-FR" sz="1200" dirty="0">
              <a:latin typeface="Times New Roman" pitchFamily="18" charset="0"/>
              <a:cs typeface="Times New Roman" pitchFamily="18" charset="0"/>
            </a:endParaRPr>
          </a:p>
          <a:p>
            <a:r>
              <a:rPr lang="fr-FR" sz="1200" dirty="0">
                <a:latin typeface="Times New Roman" pitchFamily="18" charset="0"/>
                <a:cs typeface="Times New Roman" pitchFamily="18" charset="0"/>
              </a:rPr>
              <a:t>Pierre noire, rehauts de blancs et sanguine sur </a:t>
            </a:r>
            <a:r>
              <a:rPr lang="fr-FR" sz="1200" dirty="0" smtClean="0">
                <a:latin typeface="Times New Roman" pitchFamily="18" charset="0"/>
                <a:cs typeface="Times New Roman" pitchFamily="18" charset="0"/>
              </a:rPr>
              <a:t>papier</a:t>
            </a:r>
          </a:p>
          <a:p>
            <a:r>
              <a:rPr lang="fr-FR" sz="1200" dirty="0" smtClean="0">
                <a:latin typeface="Times New Roman" pitchFamily="18" charset="0"/>
                <a:cs typeface="Times New Roman" pitchFamily="18" charset="0"/>
              </a:rPr>
              <a:t>22,5 x 30 cm</a:t>
            </a: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sp>
        <p:nvSpPr>
          <p:cNvPr id="9" name="ZoneTexte 8"/>
          <p:cNvSpPr txBox="1"/>
          <p:nvPr/>
        </p:nvSpPr>
        <p:spPr>
          <a:xfrm>
            <a:off x="6138788" y="6300911"/>
            <a:ext cx="3600400" cy="215444"/>
          </a:xfrm>
          <a:prstGeom prst="rect">
            <a:avLst/>
          </a:prstGeom>
          <a:noFill/>
        </p:spPr>
        <p:txBody>
          <a:bodyPr wrap="square" rtlCol="0">
            <a:spAutoFit/>
          </a:bodyPr>
          <a:lstStyle/>
          <a:p>
            <a:r>
              <a:rPr lang="fr-FR" sz="800" dirty="0" smtClean="0">
                <a:latin typeface="Times New Roman" pitchFamily="18" charset="0"/>
                <a:cs typeface="Times New Roman" pitchFamily="18" charset="0"/>
              </a:rPr>
              <a:t>A. Cabanel,</a:t>
            </a:r>
            <a:r>
              <a:rPr lang="fr-FR" sz="800" i="1" dirty="0" smtClean="0">
                <a:latin typeface="Times New Roman" pitchFamily="18" charset="0"/>
                <a:cs typeface="Times New Roman" pitchFamily="18" charset="0"/>
              </a:rPr>
              <a:t> La naissance de Venus, </a:t>
            </a:r>
            <a:r>
              <a:rPr lang="fr-FR" sz="800" dirty="0" smtClean="0">
                <a:latin typeface="Times New Roman" pitchFamily="18" charset="0"/>
                <a:cs typeface="Times New Roman" pitchFamily="18" charset="0"/>
              </a:rPr>
              <a:t>1863 Musée d’Orsay </a:t>
            </a:r>
            <a:endParaRPr lang="fr-FR" sz="800" dirty="0">
              <a:latin typeface="Times New Roman" pitchFamily="18" charset="0"/>
              <a:cs typeface="Times New Roman" pitchFamily="18" charset="0"/>
            </a:endParaRPr>
          </a:p>
        </p:txBody>
      </p:sp>
      <p:pic>
        <p:nvPicPr>
          <p:cNvPr id="47106" name="Picture 2" descr="C:\Users\Raphaël\Documents\La Nouvelle Athènes\Oeuvres définitives\Cabanel Putti\Cabanel_Alexandre-The_Birth_of_Venus-ca._1864.jpg"/>
          <p:cNvPicPr>
            <a:picLocks noChangeAspect="1" noChangeArrowheads="1"/>
          </p:cNvPicPr>
          <p:nvPr/>
        </p:nvPicPr>
        <p:blipFill>
          <a:blip r:embed="rId3" cstate="print"/>
          <a:srcRect/>
          <a:stretch>
            <a:fillRect/>
          </a:stretch>
        </p:blipFill>
        <p:spPr bwMode="auto">
          <a:xfrm>
            <a:off x="6153293" y="4068663"/>
            <a:ext cx="3729911" cy="2160240"/>
          </a:xfrm>
          <a:prstGeom prst="rect">
            <a:avLst/>
          </a:prstGeom>
          <a:noFill/>
        </p:spPr>
      </p:pic>
      <p:pic>
        <p:nvPicPr>
          <p:cNvPr id="47107" name="Picture 3" descr="C:\Users\Raphaël\Pictures\Eye-Fi\IMG_1476.JPG"/>
          <p:cNvPicPr>
            <a:picLocks noChangeAspect="1" noChangeArrowheads="1"/>
          </p:cNvPicPr>
          <p:nvPr/>
        </p:nvPicPr>
        <p:blipFill>
          <a:blip r:embed="rId4" cstate="print"/>
          <a:srcRect l="6431" t="7145" r="5717" b="6193"/>
          <a:stretch>
            <a:fillRect/>
          </a:stretch>
        </p:blipFill>
        <p:spPr bwMode="auto">
          <a:xfrm>
            <a:off x="5906147" y="678433"/>
            <a:ext cx="4193081" cy="310219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50789" y="4378172"/>
            <a:ext cx="9852495" cy="1951984"/>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Considéré aujourd’hui comme l’un des principaux représentants de la peinture académique des années 1860 à 1880,  Adolphe Yvon fut formé dans l’atelier de Paul Delaroche. Si ses grandes scènes de batailles historiques firent son succès au Salon où il exposait régulièrement, il était aussi portraitiste et peintre de nus mythologiques très apprécié du Second Empire.  Nommé membre de l’Académie impériale de Beaux-arts de Saint-Pétersbourg en 1860,  il devient professeur à l’école des Beaux-arts de Paris trois ans plus tard. </a:t>
            </a:r>
          </a:p>
          <a:p>
            <a:pPr algn="just"/>
            <a:r>
              <a:rPr lang="fr-FR" sz="1000" dirty="0">
                <a:latin typeface="Times New Roman" pitchFamily="18" charset="0"/>
                <a:cs typeface="Times New Roman" pitchFamily="18" charset="0"/>
              </a:rPr>
              <a:t>Notre grand dessin est préparatoire à un tableau d’Yvon de format à peine supérieur qui est passé en vente chez </a:t>
            </a:r>
            <a:r>
              <a:rPr lang="fr-FR" sz="1000" dirty="0" err="1">
                <a:latin typeface="Times New Roman" pitchFamily="18" charset="0"/>
                <a:cs typeface="Times New Roman" pitchFamily="18" charset="0"/>
              </a:rPr>
              <a:t>Bonhams</a:t>
            </a:r>
            <a:r>
              <a:rPr lang="fr-FR" sz="1000" dirty="0">
                <a:latin typeface="Times New Roman" pitchFamily="18" charset="0"/>
                <a:cs typeface="Times New Roman" pitchFamily="18" charset="0"/>
              </a:rPr>
              <a:t> à New-York le 8 Mai 2013. Représentant un satyre et une nymphe jouant avec des putti dans un décor de sous-bois, cette belle feuille au sujet érotisant est typique du gout bourgeois de l’époque. Elle peut être rapprochée  par exemple des </a:t>
            </a:r>
            <a:r>
              <a:rPr lang="fr-FR" sz="1000" i="1" dirty="0">
                <a:latin typeface="Times New Roman" pitchFamily="18" charset="0"/>
                <a:cs typeface="Times New Roman" pitchFamily="18" charset="0"/>
              </a:rPr>
              <a:t>Nymphes et Satyre</a:t>
            </a:r>
            <a:r>
              <a:rPr lang="fr-FR" sz="1000" dirty="0">
                <a:latin typeface="Times New Roman" pitchFamily="18" charset="0"/>
                <a:cs typeface="Times New Roman" pitchFamily="18" charset="0"/>
              </a:rPr>
              <a:t> de William </a:t>
            </a:r>
            <a:r>
              <a:rPr lang="fr-FR" sz="1000" dirty="0" err="1">
                <a:latin typeface="Times New Roman" pitchFamily="18" charset="0"/>
                <a:cs typeface="Times New Roman" pitchFamily="18" charset="0"/>
              </a:rPr>
              <a:t>Bouguereau</a:t>
            </a:r>
            <a:r>
              <a:rPr lang="fr-FR" sz="1000" dirty="0">
                <a:latin typeface="Times New Roman" pitchFamily="18" charset="0"/>
                <a:cs typeface="Times New Roman" pitchFamily="18" charset="0"/>
              </a:rPr>
              <a:t> de 1873. </a:t>
            </a:r>
          </a:p>
        </p:txBody>
      </p:sp>
      <p:sp>
        <p:nvSpPr>
          <p:cNvPr id="1026" name="Rectangle 2"/>
          <p:cNvSpPr>
            <a:spLocks noChangeArrowheads="1"/>
          </p:cNvSpPr>
          <p:nvPr/>
        </p:nvSpPr>
        <p:spPr bwMode="auto">
          <a:xfrm>
            <a:off x="822596" y="953656"/>
            <a:ext cx="5604224" cy="1939673"/>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5</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lnSpc>
                <a:spcPct val="120000"/>
              </a:lnSpc>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smtClean="0">
                <a:solidFill>
                  <a:srgbClr val="A20000"/>
                </a:solidFill>
                <a:latin typeface="Times New Roman" pitchFamily="18" charset="0"/>
                <a:cs typeface="Times New Roman" pitchFamily="18" charset="0"/>
              </a:rPr>
              <a:t>Adolphe YVON (1817-1893</a:t>
            </a:r>
            <a:r>
              <a:rPr lang="fr-FR" sz="1400" dirty="0">
                <a:solidFill>
                  <a:srgbClr val="A20000"/>
                </a:solidFill>
                <a:latin typeface="Times New Roman" pitchFamily="18" charset="0"/>
                <a:cs typeface="Times New Roman" pitchFamily="18" charset="0"/>
              </a:rPr>
              <a:t>)</a:t>
            </a:r>
          </a:p>
          <a:p>
            <a:r>
              <a:rPr lang="fr-FR" sz="1200" i="1" dirty="0" smtClean="0">
                <a:latin typeface="Times New Roman" pitchFamily="18" charset="0"/>
                <a:cs typeface="Times New Roman" pitchFamily="18" charset="0"/>
              </a:rPr>
              <a:t>Nymphe et satyre</a:t>
            </a:r>
            <a:r>
              <a:rPr lang="fr-FR" sz="1200" dirty="0" smtClean="0">
                <a:latin typeface="Times New Roman" pitchFamily="18" charset="0"/>
                <a:cs typeface="Times New Roman" pitchFamily="18" charset="0"/>
              </a:rPr>
              <a:t>, </a:t>
            </a:r>
            <a:r>
              <a:rPr lang="fr-FR" sz="1200" dirty="0">
                <a:latin typeface="Times New Roman" pitchFamily="18" charset="0"/>
                <a:cs typeface="Times New Roman" pitchFamily="18" charset="0"/>
              </a:rPr>
              <a:t>vers 1870</a:t>
            </a:r>
          </a:p>
          <a:p>
            <a:r>
              <a:rPr lang="fr-FR" sz="1200" dirty="0">
                <a:latin typeface="Times New Roman" pitchFamily="18" charset="0"/>
                <a:cs typeface="Times New Roman" pitchFamily="18" charset="0"/>
              </a:rPr>
              <a:t>Pierre noire et rehauts de blanc</a:t>
            </a:r>
          </a:p>
          <a:p>
            <a:r>
              <a:rPr lang="fr-FR" sz="1200" dirty="0" smtClean="0">
                <a:latin typeface="Times New Roman" pitchFamily="18" charset="0"/>
                <a:cs typeface="Times New Roman" pitchFamily="18" charset="0"/>
              </a:rPr>
              <a:t>44 X 64cm</a:t>
            </a:r>
            <a:endParaRPr lang="fr-FR" sz="1200" dirty="0">
              <a:latin typeface="Times New Roman" pitchFamily="18" charset="0"/>
              <a:cs typeface="Times New Roman" pitchFamily="18" charset="0"/>
            </a:endParaRPr>
          </a:p>
          <a:p>
            <a:r>
              <a:rPr lang="fr-FR" sz="1200" dirty="0">
                <a:latin typeface="Times New Roman" pitchFamily="18" charset="0"/>
                <a:cs typeface="Times New Roman" pitchFamily="18" charset="0"/>
              </a:rPr>
              <a:t>Signé en bas à </a:t>
            </a:r>
            <a:r>
              <a:rPr lang="fr-FR" sz="1200" dirty="0" smtClean="0">
                <a:latin typeface="Times New Roman" pitchFamily="18" charset="0"/>
                <a:cs typeface="Times New Roman" pitchFamily="18" charset="0"/>
              </a:rPr>
              <a:t>droite</a:t>
            </a:r>
            <a:endParaRPr lang="fr-FR" sz="1200" dirty="0">
              <a:latin typeface="Times New Roman" pitchFamily="18" charset="0"/>
              <a:cs typeface="Times New Roman" pitchFamily="18" charset="0"/>
            </a:endParaRP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8" name="Image 7" descr="C:\Users\Raphaël\Pictures\Adolphe Yvon\IMG_1004.JPG"/>
          <p:cNvPicPr/>
          <p:nvPr/>
        </p:nvPicPr>
        <p:blipFill>
          <a:blip r:embed="rId3" cstate="print"/>
          <a:srcRect l="13385" t="19322" r="13663" b="20330"/>
          <a:stretch>
            <a:fillRect/>
          </a:stretch>
        </p:blipFill>
        <p:spPr bwMode="auto">
          <a:xfrm>
            <a:off x="6041094" y="684287"/>
            <a:ext cx="4202150" cy="2604626"/>
          </a:xfrm>
          <a:prstGeom prst="rect">
            <a:avLst/>
          </a:prstGeom>
          <a:noFill/>
          <a:ln w="9525">
            <a:noFill/>
            <a:miter lim="800000"/>
            <a:headEnd/>
            <a:tailEnd/>
          </a:ln>
        </p:spPr>
      </p:pic>
      <p:pic>
        <p:nvPicPr>
          <p:cNvPr id="45058" name="Picture 2" descr="C:\Users\Raphaël\Documents\La Nouvelle Athènes\Oeuvres définitives\Adolphe Yvon Bacchanale vers 1860\bacchanal.jpg"/>
          <p:cNvPicPr>
            <a:picLocks noChangeAspect="1" noChangeArrowheads="1"/>
          </p:cNvPicPr>
          <p:nvPr/>
        </p:nvPicPr>
        <p:blipFill>
          <a:blip r:embed="rId4" cstate="print"/>
          <a:srcRect/>
          <a:stretch>
            <a:fillRect/>
          </a:stretch>
        </p:blipFill>
        <p:spPr bwMode="auto">
          <a:xfrm>
            <a:off x="6066780" y="3924647"/>
            <a:ext cx="4176464" cy="2706349"/>
          </a:xfrm>
          <a:prstGeom prst="rect">
            <a:avLst/>
          </a:prstGeom>
          <a:noFill/>
        </p:spPr>
      </p:pic>
      <p:sp>
        <p:nvSpPr>
          <p:cNvPr id="9" name="ZoneTexte 8"/>
          <p:cNvSpPr txBox="1"/>
          <p:nvPr/>
        </p:nvSpPr>
        <p:spPr>
          <a:xfrm>
            <a:off x="6066780" y="6732959"/>
            <a:ext cx="4248472" cy="215444"/>
          </a:xfrm>
          <a:prstGeom prst="rect">
            <a:avLst/>
          </a:prstGeom>
          <a:noFill/>
        </p:spPr>
        <p:txBody>
          <a:bodyPr wrap="square" rtlCol="0">
            <a:spAutoFit/>
          </a:bodyPr>
          <a:lstStyle/>
          <a:p>
            <a:r>
              <a:rPr lang="fr-FR" sz="800" dirty="0" err="1" smtClean="0">
                <a:latin typeface="Times New Roman" pitchFamily="18" charset="0"/>
                <a:cs typeface="Times New Roman" pitchFamily="18" charset="0"/>
              </a:rPr>
              <a:t>A.Yvon</a:t>
            </a:r>
            <a:r>
              <a:rPr lang="fr-FR" sz="800" dirty="0" smtClean="0">
                <a:latin typeface="Times New Roman" pitchFamily="18" charset="0"/>
                <a:cs typeface="Times New Roman" pitchFamily="18" charset="0"/>
              </a:rPr>
              <a:t>, </a:t>
            </a:r>
            <a:r>
              <a:rPr lang="fr-FR" sz="800" i="1" dirty="0" smtClean="0">
                <a:latin typeface="Times New Roman" pitchFamily="18" charset="0"/>
                <a:cs typeface="Times New Roman" pitchFamily="18" charset="0"/>
              </a:rPr>
              <a:t>Bacchanale, </a:t>
            </a:r>
            <a:r>
              <a:rPr lang="fr-FR" sz="800" dirty="0" smtClean="0">
                <a:latin typeface="Times New Roman" pitchFamily="18" charset="0"/>
                <a:cs typeface="Times New Roman" pitchFamily="18" charset="0"/>
              </a:rPr>
              <a:t>vers 1870, collection </a:t>
            </a:r>
            <a:r>
              <a:rPr lang="fr-FR" sz="800" dirty="0" smtClean="0">
                <a:latin typeface="Times New Roman" pitchFamily="18" charset="0"/>
                <a:cs typeface="Times New Roman" pitchFamily="18" charset="0"/>
              </a:rPr>
              <a:t>particulière.</a:t>
            </a:r>
            <a:endParaRPr lang="fr-FR" sz="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50789" y="3420591"/>
            <a:ext cx="9852495" cy="3710164"/>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Né à Paris mais d’origine nantaise, Luc-Olivier </a:t>
            </a:r>
            <a:r>
              <a:rPr lang="fr-FR" sz="1000" dirty="0" err="1">
                <a:latin typeface="Times New Roman" pitchFamily="18" charset="0"/>
                <a:cs typeface="Times New Roman" pitchFamily="18" charset="0"/>
              </a:rPr>
              <a:t>Merson</a:t>
            </a:r>
            <a:r>
              <a:rPr lang="fr-FR" sz="1000" dirty="0">
                <a:latin typeface="Times New Roman" pitchFamily="18" charset="0"/>
                <a:cs typeface="Times New Roman" pitchFamily="18" charset="0"/>
              </a:rPr>
              <a:t> entre en 1864 à l'École de </a:t>
            </a:r>
            <a:r>
              <a:rPr lang="fr-FR" sz="1000" dirty="0" err="1">
                <a:latin typeface="Times New Roman" pitchFamily="18" charset="0"/>
                <a:cs typeface="Times New Roman" pitchFamily="18" charset="0"/>
              </a:rPr>
              <a:t>Beaux-Arts</a:t>
            </a:r>
            <a:r>
              <a:rPr lang="fr-FR" sz="1000" dirty="0">
                <a:latin typeface="Times New Roman" pitchFamily="18" charset="0"/>
                <a:cs typeface="Times New Roman" pitchFamily="18" charset="0"/>
              </a:rPr>
              <a:t> dans l’atelier d’Isidore </a:t>
            </a:r>
            <a:r>
              <a:rPr lang="fr-FR" sz="1000" dirty="0" err="1">
                <a:latin typeface="Times New Roman" pitchFamily="18" charset="0"/>
                <a:cs typeface="Times New Roman" pitchFamily="18" charset="0"/>
              </a:rPr>
              <a:t>Pils</a:t>
            </a:r>
            <a:r>
              <a:rPr lang="fr-FR" sz="1000" dirty="0">
                <a:latin typeface="Times New Roman" pitchFamily="18" charset="0"/>
                <a:cs typeface="Times New Roman" pitchFamily="18" charset="0"/>
              </a:rPr>
              <a:t>. Il obtient en 1869 le premier Grand Prix de Rome avec </a:t>
            </a:r>
            <a:r>
              <a:rPr lang="fr-FR" sz="1000" i="1" dirty="0">
                <a:latin typeface="Times New Roman" pitchFamily="18" charset="0"/>
                <a:cs typeface="Times New Roman" pitchFamily="18" charset="0"/>
              </a:rPr>
              <a:t>Le Soldat de Marathon. </a:t>
            </a:r>
            <a:r>
              <a:rPr lang="fr-FR" sz="1000" dirty="0">
                <a:latin typeface="Times New Roman" pitchFamily="18" charset="0"/>
                <a:cs typeface="Times New Roman" pitchFamily="18" charset="0"/>
              </a:rPr>
              <a:t>Influencé à Rome par Raphaël, il est remarqué par ses envois au Salon.  Il peint de nombreuses compositions religieuses dans un style teinté de mysticisme, inspiré principalement par le Moyen Age et l’antiquité.  Il obtient tout au long de sa vie de nombreuses et importantes commandes d'État à Paris, principalement des grands décors muraux comme pour le palais de justice en 1877, l’hôtel de ville en 1889, le cabinet du recteur de la Sorbonne en 1890, l’</a:t>
            </a:r>
            <a:r>
              <a:rPr lang="fr-FR" sz="1000" dirty="0" err="1">
                <a:latin typeface="Times New Roman" pitchFamily="18" charset="0"/>
                <a:cs typeface="Times New Roman" pitchFamily="18" charset="0"/>
              </a:rPr>
              <a:t>Opéra-Comique</a:t>
            </a:r>
            <a:r>
              <a:rPr lang="fr-FR" sz="1000" dirty="0">
                <a:latin typeface="Times New Roman" pitchFamily="18" charset="0"/>
                <a:cs typeface="Times New Roman" pitchFamily="18" charset="0"/>
              </a:rPr>
              <a:t> en 1898, mais également une mosaïque pour la coupole du Sacré-Cœur en 1918. </a:t>
            </a:r>
          </a:p>
          <a:p>
            <a:pPr algn="just"/>
            <a:r>
              <a:rPr lang="fr-FR" sz="1000" dirty="0">
                <a:latin typeface="Times New Roman" pitchFamily="18" charset="0"/>
                <a:cs typeface="Times New Roman" pitchFamily="18" charset="0"/>
              </a:rPr>
              <a:t>C’est </a:t>
            </a:r>
            <a:r>
              <a:rPr lang="fr-FR" sz="1000" dirty="0" err="1">
                <a:latin typeface="Times New Roman" pitchFamily="18" charset="0"/>
                <a:cs typeface="Times New Roman" pitchFamily="18" charset="0"/>
              </a:rPr>
              <a:t>Merson</a:t>
            </a:r>
            <a:r>
              <a:rPr lang="fr-FR" sz="1000" dirty="0">
                <a:latin typeface="Times New Roman" pitchFamily="18" charset="0"/>
                <a:cs typeface="Times New Roman" pitchFamily="18" charset="0"/>
              </a:rPr>
              <a:t> qui est sollicité en 1888 pour la création du ticket d’entrée de l’Exposition Universelle qui doit avoir lieu l’année suivante. Le résultat définitif de petit format se présente en hauteur dans un camaïeu de bleu. Il représente une renommée ailée couronnant de lauriers, les arts, les sciences et la technique. </a:t>
            </a:r>
          </a:p>
          <a:p>
            <a:pPr algn="just"/>
            <a:r>
              <a:rPr lang="fr-FR" sz="1000" dirty="0">
                <a:latin typeface="Times New Roman" pitchFamily="18" charset="0"/>
                <a:cs typeface="Times New Roman" pitchFamily="18" charset="0"/>
              </a:rPr>
              <a:t>Notre esquisse, transformée par le peintre en petit tableau de chevalet, conserve encore visible sous </a:t>
            </a:r>
            <a:r>
              <a:rPr lang="fr-FR" sz="1000" dirty="0" smtClean="0">
                <a:latin typeface="Times New Roman" pitchFamily="18" charset="0"/>
                <a:cs typeface="Times New Roman" pitchFamily="18" charset="0"/>
              </a:rPr>
              <a:t>un </a:t>
            </a:r>
            <a:r>
              <a:rPr lang="fr-FR" sz="1000" dirty="0">
                <a:latin typeface="Times New Roman" pitchFamily="18" charset="0"/>
                <a:cs typeface="Times New Roman" pitchFamily="18" charset="0"/>
              </a:rPr>
              <a:t>repeint gris bleu les mentions : </a:t>
            </a:r>
            <a:r>
              <a:rPr lang="fr-FR" sz="1000" i="1" dirty="0">
                <a:latin typeface="Times New Roman" pitchFamily="18" charset="0"/>
                <a:cs typeface="Times New Roman" pitchFamily="18" charset="0"/>
              </a:rPr>
              <a:t>Exposition Universelle 1889</a:t>
            </a:r>
            <a:r>
              <a:rPr lang="fr-FR" sz="1000" dirty="0">
                <a:latin typeface="Times New Roman" pitchFamily="18" charset="0"/>
                <a:cs typeface="Times New Roman" pitchFamily="18" charset="0"/>
              </a:rPr>
              <a:t>. Ici la renommée est seule représentée une trompette à la main. Comme pour le projet définitif l’artiste à traité son sujet telle une grisaille bleutée. Nous ignorons si c’est l’artiste lui-même ou les commanditaires qui choisirent à l’époque de complexifier la composition en passant d’un personnage unique à un groupe étagé dans un décor</a:t>
            </a:r>
            <a:r>
              <a:rPr lang="fr-FR" sz="1000" dirty="0" smtClean="0">
                <a:latin typeface="Times New Roman" pitchFamily="18" charset="0"/>
                <a:cs typeface="Times New Roman" pitchFamily="18" charset="0"/>
              </a:rPr>
              <a:t>. </a:t>
            </a:r>
            <a:r>
              <a:rPr lang="fr-FR" sz="1000" dirty="0">
                <a:latin typeface="Times New Roman" pitchFamily="18" charset="0"/>
                <a:cs typeface="Times New Roman" pitchFamily="18" charset="0"/>
              </a:rPr>
              <a:t/>
            </a:r>
            <a:br>
              <a:rPr lang="fr-FR" sz="1000" dirty="0">
                <a:latin typeface="Times New Roman" pitchFamily="18" charset="0"/>
                <a:cs typeface="Times New Roman" pitchFamily="18" charset="0"/>
              </a:rPr>
            </a:br>
            <a:r>
              <a:rPr lang="fr-FR" sz="1000" dirty="0">
                <a:latin typeface="Times New Roman" pitchFamily="18" charset="0"/>
                <a:cs typeface="Times New Roman" pitchFamily="18" charset="0"/>
              </a:rPr>
              <a:t/>
            </a:r>
            <a:br>
              <a:rPr lang="fr-FR" sz="1000" dirty="0">
                <a:latin typeface="Times New Roman" pitchFamily="18" charset="0"/>
                <a:cs typeface="Times New Roman" pitchFamily="18" charset="0"/>
              </a:rPr>
            </a:b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Si </a:t>
            </a:r>
            <a:r>
              <a:rPr lang="fr-FR" sz="1000" dirty="0">
                <a:latin typeface="Times New Roman" pitchFamily="18" charset="0"/>
                <a:cs typeface="Times New Roman" pitchFamily="18" charset="0"/>
              </a:rPr>
              <a:t>Luc Olivier </a:t>
            </a:r>
            <a:r>
              <a:rPr lang="fr-FR" sz="1000" dirty="0" err="1">
                <a:latin typeface="Times New Roman" pitchFamily="18" charset="0"/>
                <a:cs typeface="Times New Roman" pitchFamily="18" charset="0"/>
              </a:rPr>
              <a:t>Merson</a:t>
            </a:r>
            <a:r>
              <a:rPr lang="fr-FR" sz="1000" dirty="0">
                <a:latin typeface="Times New Roman" pitchFamily="18" charset="0"/>
                <a:cs typeface="Times New Roman" pitchFamily="18" charset="0"/>
              </a:rPr>
              <a:t>, créateur de plusieurs timbres et billets de la banque de France, resta tout au long du </a:t>
            </a:r>
            <a:r>
              <a:rPr lang="fr-FR" sz="1000" cap="small" dirty="0">
                <a:latin typeface="Times New Roman" pitchFamily="18" charset="0"/>
                <a:cs typeface="Times New Roman" pitchFamily="18" charset="0"/>
              </a:rPr>
              <a:t>XX</a:t>
            </a:r>
            <a:r>
              <a:rPr lang="fr-FR" sz="1000" baseline="30000" dirty="0">
                <a:latin typeface="Times New Roman" pitchFamily="18" charset="0"/>
                <a:cs typeface="Times New Roman" pitchFamily="18" charset="0"/>
              </a:rPr>
              <a:t>e</a:t>
            </a:r>
            <a:r>
              <a:rPr lang="fr-FR" sz="1000" dirty="0">
                <a:latin typeface="Times New Roman" pitchFamily="18" charset="0"/>
                <a:cs typeface="Times New Roman" pitchFamily="18" charset="0"/>
              </a:rPr>
              <a:t> siècle dans le purgatoire des peintres académiques (en dehors des philatélistes et des numismates), il connait aujourd’hui un regain d’intérêt suite à l’exposition rétrospective du Musée des beaux-arts de Nantes. De par son style si typique, il est d'ailleurs de plus en plus considéré comme l’un des précurseurs de l’Art Nouveau en France.  </a:t>
            </a:r>
          </a:p>
        </p:txBody>
      </p:sp>
      <p:sp>
        <p:nvSpPr>
          <p:cNvPr id="1026" name="Rectangle 2"/>
          <p:cNvSpPr>
            <a:spLocks noChangeArrowheads="1"/>
          </p:cNvSpPr>
          <p:nvPr/>
        </p:nvSpPr>
        <p:spPr bwMode="auto">
          <a:xfrm>
            <a:off x="666380" y="1210533"/>
            <a:ext cx="4968352" cy="1416453"/>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6</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smtClean="0">
                <a:solidFill>
                  <a:srgbClr val="A20000"/>
                </a:solidFill>
                <a:latin typeface="Times New Roman" pitchFamily="18" charset="0"/>
                <a:cs typeface="Times New Roman" pitchFamily="18" charset="0"/>
              </a:rPr>
              <a:t>Luc Olivier MERSON (1846-1920)</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La Renommée</a:t>
            </a:r>
            <a:r>
              <a:rPr lang="fr-FR" sz="1200" i="1" dirty="0" smtClean="0">
                <a:latin typeface="Times New Roman" pitchFamily="18" charset="0"/>
                <a:cs typeface="Times New Roman" pitchFamily="18" charset="0"/>
              </a:rPr>
              <a:t>, </a:t>
            </a:r>
            <a:r>
              <a:rPr lang="fr-FR" sz="1200" dirty="0" smtClean="0">
                <a:latin typeface="Times New Roman" pitchFamily="18" charset="0"/>
                <a:cs typeface="Times New Roman" pitchFamily="18" charset="0"/>
              </a:rPr>
              <a:t>vers 1889  </a:t>
            </a:r>
            <a:endParaRPr lang="fr-FR" sz="1200" dirty="0">
              <a:latin typeface="Times New Roman" pitchFamily="18" charset="0"/>
              <a:cs typeface="Times New Roman" pitchFamily="18" charset="0"/>
            </a:endParaRP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Huile sur panneau</a:t>
            </a:r>
            <a:endParaRPr lang="fr-FR" sz="1200" dirty="0">
              <a:latin typeface="Times New Roman" pitchFamily="18" charset="0"/>
              <a:ea typeface="Times New Roman" pitchFamily="18" charset="0"/>
              <a:cs typeface="Times New Roman" pitchFamily="18" charset="0"/>
            </a:endParaRPr>
          </a:p>
          <a:p>
            <a:pPr>
              <a:lnSpc>
                <a:spcPct val="120000"/>
              </a:lnSpc>
            </a:pPr>
            <a:r>
              <a:rPr lang="fr-FR" sz="1200" dirty="0" smtClean="0">
                <a:latin typeface="Times New Roman" pitchFamily="18" charset="0"/>
                <a:cs typeface="Times New Roman" pitchFamily="18" charset="0"/>
              </a:rPr>
              <a:t>27 x 3</a:t>
            </a:r>
            <a:r>
              <a:rPr lang="fr-FR" sz="1200" dirty="0">
                <a:latin typeface="Times New Roman" pitchFamily="18" charset="0"/>
                <a:cs typeface="Times New Roman" pitchFamily="18" charset="0"/>
              </a:rPr>
              <a:t>3</a:t>
            </a:r>
            <a:r>
              <a:rPr lang="fr-FR" sz="1200" dirty="0" smtClean="0">
                <a:latin typeface="Times New Roman" pitchFamily="18" charset="0"/>
                <a:cs typeface="Times New Roman" pitchFamily="18" charset="0"/>
              </a:rPr>
              <a:t> </a:t>
            </a:r>
            <a:r>
              <a:rPr lang="fr-FR" sz="1200" dirty="0">
                <a:latin typeface="Times New Roman" pitchFamily="18" charset="0"/>
                <a:cs typeface="Times New Roman" pitchFamily="18" charset="0"/>
              </a:rPr>
              <a:t>cm</a:t>
            </a:r>
          </a:p>
        </p:txBody>
      </p:sp>
      <p:pic>
        <p:nvPicPr>
          <p:cNvPr id="28674" name="Picture 2" descr="C:\Users\Raphaël\Documents\La Nouvelle Athènes\Photos oeuvres\Photos oeuvres expo\Merson\IMG_1385.JPG"/>
          <p:cNvPicPr>
            <a:picLocks noChangeAspect="1" noChangeArrowheads="1"/>
          </p:cNvPicPr>
          <p:nvPr/>
        </p:nvPicPr>
        <p:blipFill>
          <a:blip r:embed="rId3" cstate="print"/>
          <a:srcRect/>
          <a:stretch>
            <a:fillRect/>
          </a:stretch>
        </p:blipFill>
        <p:spPr bwMode="auto">
          <a:xfrm>
            <a:off x="6210796" y="540271"/>
            <a:ext cx="3600400" cy="2839939"/>
          </a:xfrm>
          <a:prstGeom prst="rect">
            <a:avLst/>
          </a:prstGeom>
          <a:noFill/>
        </p:spPr>
      </p:pic>
      <p:pic>
        <p:nvPicPr>
          <p:cNvPr id="28676" name="Picture 4" descr="http://www.expositions-universelles.fr/1889-photo/1889-ticket.jpg"/>
          <p:cNvPicPr>
            <a:picLocks noChangeAspect="1" noChangeArrowheads="1"/>
          </p:cNvPicPr>
          <p:nvPr/>
        </p:nvPicPr>
        <p:blipFill>
          <a:blip r:embed="rId4" cstate="print"/>
          <a:srcRect/>
          <a:stretch>
            <a:fillRect/>
          </a:stretch>
        </p:blipFill>
        <p:spPr bwMode="auto">
          <a:xfrm>
            <a:off x="7375381" y="4716735"/>
            <a:ext cx="1414013" cy="2376264"/>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6773" y="3780631"/>
            <a:ext cx="9852495" cy="3490867"/>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Narcisse </a:t>
            </a:r>
            <a:r>
              <a:rPr lang="fr-FR" sz="1000" dirty="0" err="1">
                <a:latin typeface="Times New Roman" pitchFamily="18" charset="0"/>
                <a:cs typeface="Times New Roman" pitchFamily="18" charset="0"/>
              </a:rPr>
              <a:t>Virgilio</a:t>
            </a:r>
            <a:r>
              <a:rPr lang="fr-FR" sz="1000" dirty="0">
                <a:latin typeface="Times New Roman" pitchFamily="18" charset="0"/>
                <a:cs typeface="Times New Roman" pitchFamily="18" charset="0"/>
              </a:rPr>
              <a:t> </a:t>
            </a:r>
            <a:r>
              <a:rPr lang="fr-FR" sz="1000" dirty="0" err="1">
                <a:latin typeface="Times New Roman" pitchFamily="18" charset="0"/>
                <a:cs typeface="Times New Roman" pitchFamily="18" charset="0"/>
              </a:rPr>
              <a:t>Díaz</a:t>
            </a:r>
            <a:r>
              <a:rPr lang="fr-FR" sz="1000" dirty="0">
                <a:latin typeface="Times New Roman" pitchFamily="18" charset="0"/>
                <a:cs typeface="Times New Roman" pitchFamily="18" charset="0"/>
              </a:rPr>
              <a:t>, appelé aussi </a:t>
            </a:r>
            <a:r>
              <a:rPr lang="fr-FR" sz="1000" dirty="0" err="1">
                <a:latin typeface="Times New Roman" pitchFamily="18" charset="0"/>
                <a:cs typeface="Times New Roman" pitchFamily="18" charset="0"/>
              </a:rPr>
              <a:t>Díaz</a:t>
            </a:r>
            <a:r>
              <a:rPr lang="fr-FR" sz="1000" dirty="0">
                <a:latin typeface="Times New Roman" pitchFamily="18" charset="0"/>
                <a:cs typeface="Times New Roman" pitchFamily="18" charset="0"/>
              </a:rPr>
              <a:t> de la </a:t>
            </a:r>
            <a:r>
              <a:rPr lang="fr-FR" sz="1000" dirty="0" err="1">
                <a:latin typeface="Times New Roman" pitchFamily="18" charset="0"/>
                <a:cs typeface="Times New Roman" pitchFamily="18" charset="0"/>
              </a:rPr>
              <a:t>Peña</a:t>
            </a:r>
            <a:r>
              <a:rPr lang="fr-FR" sz="1000" dirty="0">
                <a:latin typeface="Times New Roman" pitchFamily="18" charset="0"/>
                <a:cs typeface="Times New Roman" pitchFamily="18" charset="0"/>
              </a:rPr>
              <a:t>, est un peintre paysagiste français né à Bordeaux en 1807. Il débute à l'âge de 15 ans comme apprenti peintre à la manufacture de porcelaine d'Arsène Gillet puis rejoint en 1837 le groupe des peintres de Barbizon. Durant toute sa vie il peint la forêt de Fontainebleau et ses environs en complet autodidacte. </a:t>
            </a:r>
            <a:r>
              <a:rPr lang="fr-FR" sz="1000" dirty="0" err="1">
                <a:latin typeface="Times New Roman" pitchFamily="18" charset="0"/>
                <a:cs typeface="Times New Roman" pitchFamily="18" charset="0"/>
              </a:rPr>
              <a:t>Díaz</a:t>
            </a:r>
            <a:r>
              <a:rPr lang="fr-FR" sz="1000" dirty="0">
                <a:latin typeface="Times New Roman" pitchFamily="18" charset="0"/>
                <a:cs typeface="Times New Roman" pitchFamily="18" charset="0"/>
              </a:rPr>
              <a:t>, qui admire profondément Eugène Delacroix, est également fasciné par l’Orient ;  Les Orientales de Victor Hugo marqueront durablement son œuvre. Il se sert petit à petit de la nature comme toile de fond pour y introduire des figures allégoriques, mythologiques ou plus proches du réel. Son tableau </a:t>
            </a:r>
            <a:r>
              <a:rPr lang="fr-FR" sz="1000" i="1" dirty="0">
                <a:latin typeface="Times New Roman" pitchFamily="18" charset="0"/>
                <a:cs typeface="Times New Roman" pitchFamily="18" charset="0"/>
              </a:rPr>
              <a:t>la Descente des Bohémiens</a:t>
            </a:r>
            <a:r>
              <a:rPr lang="fr-FR" sz="1000" dirty="0">
                <a:latin typeface="Times New Roman" pitchFamily="18" charset="0"/>
                <a:cs typeface="Times New Roman" pitchFamily="18" charset="0"/>
              </a:rPr>
              <a:t> obtient un très grand succès populaire au Salon de 1844.</a:t>
            </a:r>
          </a:p>
          <a:p>
            <a:pPr algn="just"/>
            <a:r>
              <a:rPr lang="fr-FR" sz="1000" dirty="0">
                <a:latin typeface="Times New Roman" pitchFamily="18" charset="0"/>
                <a:cs typeface="Times New Roman" pitchFamily="18" charset="0"/>
              </a:rPr>
              <a:t>Cependant Diaz conserve une certaine frustration face au succès critique des peintres d’Histoire et propose au Salon de 1855 une série de toiles de grand format aux sujets mythologiques et religieux. </a:t>
            </a:r>
            <a:r>
              <a:rPr lang="fr-FR" sz="1000" i="1" dirty="0">
                <a:latin typeface="Times New Roman" pitchFamily="18" charset="0"/>
                <a:cs typeface="Times New Roman" pitchFamily="18" charset="0"/>
              </a:rPr>
              <a:t>Les dernières larmes, </a:t>
            </a:r>
            <a:r>
              <a:rPr lang="fr-FR" sz="1000" dirty="0">
                <a:latin typeface="Times New Roman" pitchFamily="18" charset="0"/>
                <a:cs typeface="Times New Roman" pitchFamily="18" charset="0"/>
              </a:rPr>
              <a:t>grande peinture religieuse (3m95  x 2m 60)</a:t>
            </a:r>
            <a:r>
              <a:rPr lang="fr-FR" sz="1000" i="1" dirty="0">
                <a:latin typeface="Times New Roman" pitchFamily="18" charset="0"/>
                <a:cs typeface="Times New Roman" pitchFamily="18" charset="0"/>
              </a:rPr>
              <a:t> </a:t>
            </a:r>
            <a:r>
              <a:rPr lang="fr-FR" sz="1000" dirty="0">
                <a:latin typeface="Times New Roman" pitchFamily="18" charset="0"/>
                <a:cs typeface="Times New Roman" pitchFamily="18" charset="0"/>
              </a:rPr>
              <a:t>présentée cette année là, montre un groupe de femmes éplorées s’envolant vers les cieux. Le sujet s’inspire de la prière du </a:t>
            </a:r>
            <a:r>
              <a:rPr lang="fr-FR" sz="1000" i="1" dirty="0">
                <a:latin typeface="Times New Roman" pitchFamily="18" charset="0"/>
                <a:cs typeface="Times New Roman" pitchFamily="18" charset="0"/>
              </a:rPr>
              <a:t>Salve Regina</a:t>
            </a:r>
            <a:r>
              <a:rPr lang="fr-FR" sz="1000" dirty="0">
                <a:latin typeface="Times New Roman" pitchFamily="18" charset="0"/>
                <a:cs typeface="Times New Roman" pitchFamily="18" charset="0"/>
              </a:rPr>
              <a:t>.  La toile, longtemps disparue, est aujourd’hui exposée au Musée de Taiwan. </a:t>
            </a:r>
          </a:p>
          <a:p>
            <a:pPr algn="just"/>
            <a:r>
              <a:rPr lang="fr-FR" sz="1000" dirty="0">
                <a:latin typeface="Times New Roman" pitchFamily="18" charset="0"/>
                <a:cs typeface="Times New Roman" pitchFamily="18" charset="0"/>
              </a:rPr>
              <a:t>Notre aquarelle de grand format, signée et datée de 1854 , est préparatoire à cette composition. </a:t>
            </a:r>
          </a:p>
          <a:p>
            <a:pPr algn="just"/>
            <a:r>
              <a:rPr lang="fr-FR" sz="1000" dirty="0">
                <a:latin typeface="Times New Roman" pitchFamily="18" charset="0"/>
                <a:cs typeface="Times New Roman" pitchFamily="18" charset="0"/>
              </a:rPr>
              <a:t>La posture de certaines des femmes change légèrement dans l’œuvre définitive mais conserve l’impression monumentale de l’ensemble. Le grand nombre d’esquisses peintes (ou redites de petits formats) qui sont apparues sur le marché de l’art ces dernières années montrent l’importance que le peintre à donné à cette réalisation, ainsi que son affection particulière pour cette composition qu’il considérait comme son chef d’œuvre. </a:t>
            </a:r>
          </a:p>
        </p:txBody>
      </p:sp>
      <p:sp>
        <p:nvSpPr>
          <p:cNvPr id="1026" name="Rectangle 2"/>
          <p:cNvSpPr>
            <a:spLocks noChangeArrowheads="1"/>
          </p:cNvSpPr>
          <p:nvPr/>
        </p:nvSpPr>
        <p:spPr bwMode="auto">
          <a:xfrm>
            <a:off x="594372" y="1099734"/>
            <a:ext cx="4968352" cy="1638052"/>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7</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smtClean="0">
                <a:solidFill>
                  <a:srgbClr val="A20000"/>
                </a:solidFill>
                <a:latin typeface="Times New Roman" pitchFamily="18" charset="0"/>
                <a:cs typeface="Times New Roman" pitchFamily="18" charset="0"/>
              </a:rPr>
              <a:t>Narcisse DIAZ DE LA PENA</a:t>
            </a:r>
            <a:r>
              <a:rPr lang="fr-FR" sz="1400" dirty="0" smtClean="0"/>
              <a:t> </a:t>
            </a:r>
            <a:r>
              <a:rPr lang="fr-FR" sz="1400" dirty="0" smtClean="0">
                <a:solidFill>
                  <a:srgbClr val="A20000"/>
                </a:solidFill>
                <a:latin typeface="Times New Roman" pitchFamily="18" charset="0"/>
                <a:cs typeface="Times New Roman" pitchFamily="18" charset="0"/>
              </a:rPr>
              <a:t>(1807-1876)</a:t>
            </a:r>
          </a:p>
          <a:p>
            <a:pPr>
              <a:lnSpc>
                <a:spcPct val="120000"/>
              </a:lnSpc>
            </a:pPr>
            <a:r>
              <a:rPr lang="fr-FR" sz="1200" i="1" dirty="0" smtClean="0">
                <a:latin typeface="Times New Roman" pitchFamily="18" charset="0"/>
                <a:cs typeface="Times New Roman" pitchFamily="18" charset="0"/>
              </a:rPr>
              <a:t>Les dernière larmes, </a:t>
            </a:r>
            <a:r>
              <a:rPr lang="fr-FR" sz="1200" dirty="0" smtClean="0">
                <a:latin typeface="Times New Roman" pitchFamily="18" charset="0"/>
                <a:cs typeface="Times New Roman" pitchFamily="18" charset="0"/>
              </a:rPr>
              <a:t>1854</a:t>
            </a: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Aquarelle et encre sur papier </a:t>
            </a:r>
            <a:endParaRPr lang="fr-FR" sz="1200" dirty="0">
              <a:latin typeface="Times New Roman" pitchFamily="18" charset="0"/>
              <a:ea typeface="Times New Roman" pitchFamily="18" charset="0"/>
              <a:cs typeface="Times New Roman" pitchFamily="18" charset="0"/>
            </a:endParaRPr>
          </a:p>
          <a:p>
            <a:pPr>
              <a:lnSpc>
                <a:spcPct val="120000"/>
              </a:lnSpc>
            </a:pPr>
            <a:r>
              <a:rPr lang="fr-FR" sz="1200" dirty="0" smtClean="0">
                <a:latin typeface="Times New Roman" pitchFamily="18" charset="0"/>
                <a:cs typeface="Times New Roman" pitchFamily="18" charset="0"/>
              </a:rPr>
              <a:t>49 x 39 cm</a:t>
            </a:r>
          </a:p>
          <a:p>
            <a:pPr>
              <a:lnSpc>
                <a:spcPct val="120000"/>
              </a:lnSpc>
            </a:pPr>
            <a:r>
              <a:rPr lang="fr-FR" sz="1200" dirty="0" smtClean="0">
                <a:latin typeface="Times New Roman" pitchFamily="18" charset="0"/>
                <a:cs typeface="Times New Roman" pitchFamily="18" charset="0"/>
              </a:rPr>
              <a:t>Signé et daté en bas à droite</a:t>
            </a:r>
            <a:endParaRPr lang="fr-FR" sz="1200" dirty="0">
              <a:latin typeface="Times New Roman" pitchFamily="18" charset="0"/>
              <a:cs typeface="Times New Roman" pitchFamily="18" charset="0"/>
            </a:endParaRPr>
          </a:p>
        </p:txBody>
      </p:sp>
      <p:sp>
        <p:nvSpPr>
          <p:cNvPr id="7" name="ZoneTexte 6"/>
          <p:cNvSpPr txBox="1"/>
          <p:nvPr/>
        </p:nvSpPr>
        <p:spPr>
          <a:xfrm>
            <a:off x="8515052" y="6588943"/>
            <a:ext cx="1944216" cy="461665"/>
          </a:xfrm>
          <a:prstGeom prst="rect">
            <a:avLst/>
          </a:prstGeom>
          <a:noFill/>
        </p:spPr>
        <p:txBody>
          <a:bodyPr wrap="square" rtlCol="0">
            <a:spAutoFit/>
          </a:bodyPr>
          <a:lstStyle/>
          <a:p>
            <a:r>
              <a:rPr lang="fr-FR" sz="800" dirty="0" smtClean="0">
                <a:latin typeface="Times New Roman" pitchFamily="18" charset="0"/>
                <a:cs typeface="Times New Roman" pitchFamily="18" charset="0"/>
              </a:rPr>
              <a:t>Narcisse DIAZ DE LA PENA</a:t>
            </a:r>
            <a:r>
              <a:rPr lang="fr-FR" sz="800" dirty="0" smtClean="0"/>
              <a:t> , </a:t>
            </a:r>
            <a:r>
              <a:rPr lang="fr-FR" sz="800" i="1" dirty="0" smtClean="0">
                <a:latin typeface="Times New Roman" pitchFamily="18" charset="0"/>
                <a:cs typeface="Times New Roman" pitchFamily="18" charset="0"/>
              </a:rPr>
              <a:t>Les dernière larmes, </a:t>
            </a:r>
            <a:r>
              <a:rPr lang="fr-FR" sz="800" dirty="0" smtClean="0">
                <a:latin typeface="Times New Roman" pitchFamily="18" charset="0"/>
                <a:cs typeface="Times New Roman" pitchFamily="18" charset="0"/>
              </a:rPr>
              <a:t>vers 1855 Musée  </a:t>
            </a:r>
            <a:r>
              <a:rPr lang="fr-FR" sz="800" dirty="0" err="1" smtClean="0">
                <a:latin typeface="Times New Roman" pitchFamily="18" charset="0"/>
                <a:cs typeface="Times New Roman" pitchFamily="18" charset="0"/>
              </a:rPr>
              <a:t>Chimei</a:t>
            </a:r>
            <a:r>
              <a:rPr lang="fr-FR" sz="800" dirty="0" smtClean="0">
                <a:latin typeface="Times New Roman" pitchFamily="18" charset="0"/>
                <a:cs typeface="Times New Roman" pitchFamily="18" charset="0"/>
              </a:rPr>
              <a:t>, Taiwan</a:t>
            </a:r>
          </a:p>
        </p:txBody>
      </p:sp>
      <p:pic>
        <p:nvPicPr>
          <p:cNvPr id="31746" name="Picture 2" descr="C:\Users\Raphaël\Documents\La Nouvelle Athènes\Photos oeuvres\Photos oeuvres expo\Diaz\IMG_1176.JPG"/>
          <p:cNvPicPr>
            <a:picLocks noChangeAspect="1" noChangeArrowheads="1"/>
          </p:cNvPicPr>
          <p:nvPr/>
        </p:nvPicPr>
        <p:blipFill>
          <a:blip r:embed="rId3" cstate="print"/>
          <a:srcRect/>
          <a:stretch>
            <a:fillRect/>
          </a:stretch>
        </p:blipFill>
        <p:spPr bwMode="auto">
          <a:xfrm>
            <a:off x="5778748" y="756295"/>
            <a:ext cx="2448272" cy="3571943"/>
          </a:xfrm>
          <a:prstGeom prst="rect">
            <a:avLst/>
          </a:prstGeom>
          <a:noFill/>
        </p:spPr>
      </p:pic>
      <p:pic>
        <p:nvPicPr>
          <p:cNvPr id="31750" name="Picture 6" descr="http://www.chimeimuseum.com/upfiles/ADUpload/c_stow2211208575.jpg"/>
          <p:cNvPicPr>
            <a:picLocks noChangeAspect="1" noChangeArrowheads="1"/>
          </p:cNvPicPr>
          <p:nvPr/>
        </p:nvPicPr>
        <p:blipFill>
          <a:blip r:embed="rId4" cstate="print"/>
          <a:srcRect/>
          <a:stretch>
            <a:fillRect/>
          </a:stretch>
        </p:blipFill>
        <p:spPr bwMode="auto">
          <a:xfrm>
            <a:off x="8474799" y="3636615"/>
            <a:ext cx="1912461" cy="288181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3838883"/>
            <a:ext cx="4595911" cy="2721425"/>
          </a:xfrm>
          <a:prstGeom prst="rect">
            <a:avLst/>
          </a:prstGeom>
          <a:noFill/>
          <a:ln w="9525">
            <a:noFill/>
            <a:miter lim="800000"/>
            <a:headEnd/>
            <a:tailEnd/>
          </a:ln>
          <a:effectLst/>
        </p:spPr>
        <p:txBody>
          <a:bodyPr vert="horz" wrap="square" lIns="104306" tIns="52153" rIns="104306" bIns="52153" numCol="1"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Louis Henri de </a:t>
            </a:r>
            <a:r>
              <a:rPr lang="fr-FR" sz="1000" dirty="0" err="1">
                <a:latin typeface="Times New Roman" pitchFamily="18" charset="0"/>
                <a:cs typeface="Times New Roman" pitchFamily="18" charset="0"/>
              </a:rPr>
              <a:t>Rudder</a:t>
            </a:r>
            <a:r>
              <a:rPr lang="fr-FR" sz="1000" dirty="0">
                <a:latin typeface="Times New Roman" pitchFamily="18" charset="0"/>
                <a:cs typeface="Times New Roman" pitchFamily="18" charset="0"/>
              </a:rPr>
              <a:t> est un artiste français qui fut élève du baron Gros et de </a:t>
            </a:r>
            <a:r>
              <a:rPr lang="fr-FR" sz="1000" dirty="0" err="1">
                <a:latin typeface="Times New Roman" pitchFamily="18" charset="0"/>
                <a:cs typeface="Times New Roman" pitchFamily="18" charset="0"/>
              </a:rPr>
              <a:t>Charlet</a:t>
            </a:r>
            <a:r>
              <a:rPr lang="fr-FR" sz="1000" dirty="0">
                <a:latin typeface="Times New Roman" pitchFamily="18" charset="0"/>
                <a:cs typeface="Times New Roman" pitchFamily="18" charset="0"/>
              </a:rPr>
              <a:t> à l’école des beaux arts, il commença à exposer au Salon en 1835 et fut médaillé en 1840. Il réalisa au Etats-Unis de nombreux décors et plafonds.</a:t>
            </a:r>
            <a:r>
              <a:rPr lang="fr-FR" sz="1000" dirty="0" smtClean="0">
                <a:latin typeface="Times New Roman" pitchFamily="18" charset="0"/>
                <a:cs typeface="Times New Roman" pitchFamily="18" charset="0"/>
              </a:rPr>
              <a:t/>
            </a:r>
            <a:br>
              <a:rPr lang="fr-FR" sz="1000" dirty="0" smtClean="0">
                <a:latin typeface="Times New Roman" pitchFamily="18" charset="0"/>
                <a:cs typeface="Times New Roman" pitchFamily="18" charset="0"/>
              </a:rPr>
            </a:br>
            <a:r>
              <a:rPr lang="fr-FR" sz="1000" dirty="0" smtClean="0">
                <a:latin typeface="Times New Roman" pitchFamily="18" charset="0"/>
                <a:cs typeface="Times New Roman" pitchFamily="18" charset="0"/>
              </a:rPr>
              <a:t/>
            </a:r>
            <a:br>
              <a:rPr lang="fr-FR" sz="1000" dirty="0" smtClean="0">
                <a:latin typeface="Times New Roman" pitchFamily="18" charset="0"/>
                <a:cs typeface="Times New Roman" pitchFamily="18" charset="0"/>
              </a:rPr>
            </a:br>
            <a:r>
              <a:rPr lang="fr-FR" sz="1000" dirty="0">
                <a:latin typeface="Times New Roman" pitchFamily="18" charset="0"/>
                <a:cs typeface="Times New Roman" pitchFamily="18" charset="0"/>
              </a:rPr>
              <a:t>Cette aquarelle est une étude préparatoire pour un dessin, intitulé « Les Etoiles » acheté directement au peintre par l’impératrice Eugénie avant d’être exposé au Salon </a:t>
            </a:r>
            <a:r>
              <a:rPr lang="fr-FR" sz="1000" dirty="0" smtClean="0">
                <a:latin typeface="Times New Roman" pitchFamily="18" charset="0"/>
                <a:cs typeface="Times New Roman" pitchFamily="18" charset="0"/>
              </a:rPr>
              <a:t>de 1857 </a:t>
            </a:r>
            <a:r>
              <a:rPr lang="fr-FR" sz="1000" dirty="0">
                <a:latin typeface="Times New Roman" pitchFamily="18" charset="0"/>
                <a:cs typeface="Times New Roman" pitchFamily="18" charset="0"/>
              </a:rPr>
              <a:t>(sous le numéro 2353). Il représente deux femmes, deux allégories des étoiles. Comme on peut le lire dans le livret du Salon de la même année, </a:t>
            </a:r>
            <a:r>
              <a:rPr lang="fr-FR" sz="1000" dirty="0" err="1">
                <a:latin typeface="Times New Roman" pitchFamily="18" charset="0"/>
                <a:cs typeface="Times New Roman" pitchFamily="18" charset="0"/>
              </a:rPr>
              <a:t>Rudder</a:t>
            </a:r>
            <a:r>
              <a:rPr lang="fr-FR" sz="1000" dirty="0">
                <a:latin typeface="Times New Roman" pitchFamily="18" charset="0"/>
                <a:cs typeface="Times New Roman" pitchFamily="18" charset="0"/>
              </a:rPr>
              <a:t> s’est inspiré d’un texte de Lamartine, publié dans « Méditations poétiques » : </a:t>
            </a:r>
            <a:r>
              <a:rPr lang="fr-FR" sz="1000" dirty="0" smtClean="0">
                <a:latin typeface="Times New Roman" pitchFamily="18" charset="0"/>
                <a:cs typeface="Times New Roman" pitchFamily="18" charset="0"/>
              </a:rPr>
              <a:t/>
            </a:r>
            <a:br>
              <a:rPr lang="fr-FR" sz="1000" dirty="0" smtClean="0">
                <a:latin typeface="Times New Roman" pitchFamily="18" charset="0"/>
                <a:cs typeface="Times New Roman" pitchFamily="18" charset="0"/>
              </a:rPr>
            </a:br>
            <a:r>
              <a:rPr lang="fr-FR" sz="1000" dirty="0">
                <a:latin typeface="Times New Roman" pitchFamily="18" charset="0"/>
                <a:cs typeface="Times New Roman" pitchFamily="18" charset="0"/>
              </a:rPr>
              <a:t>« De ces astres brillants, son plus sublime </a:t>
            </a:r>
            <a:r>
              <a:rPr lang="fr-FR" sz="1000" dirty="0" smtClean="0">
                <a:latin typeface="Times New Roman" pitchFamily="18" charset="0"/>
                <a:cs typeface="Times New Roman" pitchFamily="18" charset="0"/>
              </a:rPr>
              <a:t>ouvrage,</a:t>
            </a:r>
            <a:r>
              <a:rPr lang="fr-FR" sz="1000" dirty="0">
                <a:latin typeface="Times New Roman" pitchFamily="18" charset="0"/>
                <a:cs typeface="Times New Roman" pitchFamily="18" charset="0"/>
              </a:rPr>
              <a:t> </a:t>
            </a:r>
            <a:r>
              <a:rPr lang="fr-FR" sz="1000" dirty="0" smtClean="0">
                <a:latin typeface="Times New Roman" pitchFamily="18" charset="0"/>
                <a:cs typeface="Times New Roman" pitchFamily="18" charset="0"/>
              </a:rPr>
              <a:t>Dieu </a:t>
            </a:r>
            <a:r>
              <a:rPr lang="fr-FR" sz="1000" dirty="0">
                <a:latin typeface="Times New Roman" pitchFamily="18" charset="0"/>
                <a:cs typeface="Times New Roman" pitchFamily="18" charset="0"/>
              </a:rPr>
              <a:t>seul connaît le nombre et la distance et </a:t>
            </a:r>
            <a:r>
              <a:rPr lang="fr-FR" sz="1000" dirty="0" smtClean="0">
                <a:latin typeface="Times New Roman" pitchFamily="18" charset="0"/>
                <a:cs typeface="Times New Roman" pitchFamily="18" charset="0"/>
              </a:rPr>
              <a:t>l’âge;</a:t>
            </a:r>
            <a:r>
              <a:rPr lang="fr-FR" sz="1000" dirty="0">
                <a:latin typeface="Times New Roman" pitchFamily="18" charset="0"/>
                <a:cs typeface="Times New Roman" pitchFamily="18" charset="0"/>
              </a:rPr>
              <a:t> </a:t>
            </a:r>
            <a:r>
              <a:rPr lang="fr-FR" sz="1000" dirty="0" smtClean="0">
                <a:latin typeface="Times New Roman" pitchFamily="18" charset="0"/>
                <a:cs typeface="Times New Roman" pitchFamily="18" charset="0"/>
              </a:rPr>
              <a:t>Les </a:t>
            </a:r>
            <a:r>
              <a:rPr lang="fr-FR" sz="1000" dirty="0">
                <a:latin typeface="Times New Roman" pitchFamily="18" charset="0"/>
                <a:cs typeface="Times New Roman" pitchFamily="18" charset="0"/>
              </a:rPr>
              <a:t>uns, déjà vieillis, palissent à nos </a:t>
            </a:r>
            <a:r>
              <a:rPr lang="fr-FR" sz="1000" dirty="0" smtClean="0">
                <a:latin typeface="Times New Roman" pitchFamily="18" charset="0"/>
                <a:cs typeface="Times New Roman" pitchFamily="18" charset="0"/>
              </a:rPr>
              <a:t>yeux;</a:t>
            </a:r>
            <a:r>
              <a:rPr lang="fr-FR" sz="1000" dirty="0">
                <a:latin typeface="Times New Roman" pitchFamily="18" charset="0"/>
                <a:cs typeface="Times New Roman" pitchFamily="18" charset="0"/>
              </a:rPr>
              <a:t> </a:t>
            </a:r>
            <a:r>
              <a:rPr lang="fr-FR" sz="1000" dirty="0" smtClean="0">
                <a:latin typeface="Times New Roman" pitchFamily="18" charset="0"/>
                <a:cs typeface="Times New Roman" pitchFamily="18" charset="0"/>
              </a:rPr>
              <a:t>D'autres </a:t>
            </a:r>
            <a:r>
              <a:rPr lang="fr-FR" sz="1000" dirty="0">
                <a:latin typeface="Times New Roman" pitchFamily="18" charset="0"/>
                <a:cs typeface="Times New Roman" pitchFamily="18" charset="0"/>
              </a:rPr>
              <a:t>se </a:t>
            </a:r>
            <a:r>
              <a:rPr lang="fr-FR" sz="1000" dirty="0" smtClean="0">
                <a:latin typeface="Times New Roman" pitchFamily="18" charset="0"/>
                <a:cs typeface="Times New Roman" pitchFamily="18" charset="0"/>
              </a:rPr>
              <a:t>sont perdus </a:t>
            </a:r>
            <a:r>
              <a:rPr lang="fr-FR" sz="1000" dirty="0">
                <a:latin typeface="Times New Roman" pitchFamily="18" charset="0"/>
                <a:cs typeface="Times New Roman" pitchFamily="18" charset="0"/>
              </a:rPr>
              <a:t>dans les routes des cieux </a:t>
            </a:r>
            <a:r>
              <a:rPr lang="fr-FR" sz="1000" dirty="0" smtClean="0">
                <a:latin typeface="Times New Roman" pitchFamily="18" charset="0"/>
                <a:cs typeface="Times New Roman" pitchFamily="18" charset="0"/>
              </a:rPr>
              <a:t>»                             </a:t>
            </a:r>
            <a:r>
              <a:rPr lang="fr-FR" sz="1000" dirty="0" smtClean="0">
                <a:solidFill>
                  <a:schemeClr val="bg1"/>
                </a:solidFill>
                <a:latin typeface="Times New Roman" pitchFamily="18" charset="0"/>
                <a:cs typeface="Times New Roman" pitchFamily="18" charset="0"/>
              </a:rPr>
              <a:t>.</a:t>
            </a:r>
            <a:r>
              <a:rPr lang="fr-FR" sz="1000" dirty="0" smtClean="0">
                <a:latin typeface="Times New Roman" pitchFamily="18" charset="0"/>
                <a:cs typeface="Times New Roman" pitchFamily="18" charset="0"/>
              </a:rPr>
              <a:t/>
            </a:r>
            <a:br>
              <a:rPr lang="fr-FR" sz="1000" dirty="0" smtClean="0">
                <a:latin typeface="Times New Roman" pitchFamily="18" charset="0"/>
                <a:cs typeface="Times New Roman" pitchFamily="18" charset="0"/>
              </a:rPr>
            </a:br>
            <a:r>
              <a:rPr lang="fr-FR" sz="1000" dirty="0" smtClean="0">
                <a:latin typeface="Times New Roman" pitchFamily="18" charset="0"/>
                <a:cs typeface="Times New Roman" pitchFamily="18" charset="0"/>
              </a:rPr>
              <a:t/>
            </a:r>
            <a:br>
              <a:rPr lang="fr-FR" sz="1000" dirty="0" smtClean="0">
                <a:latin typeface="Times New Roman" pitchFamily="18" charset="0"/>
                <a:cs typeface="Times New Roman" pitchFamily="18" charset="0"/>
              </a:rPr>
            </a:br>
            <a:r>
              <a:rPr lang="fr-FR" sz="1000" dirty="0">
                <a:latin typeface="Times New Roman" pitchFamily="18" charset="0"/>
                <a:cs typeface="Times New Roman" pitchFamily="18" charset="0"/>
              </a:rPr>
              <a:t>L’artiste aurait offert à l’impératrice Eugénie, l’ensemble de ses dessins préparatoires. Notre dessin à donc probablement fait parti de la collection </a:t>
            </a:r>
            <a:r>
              <a:rPr lang="fr-FR" sz="1000" dirty="0" smtClean="0">
                <a:latin typeface="Times New Roman" pitchFamily="18" charset="0"/>
                <a:cs typeface="Times New Roman" pitchFamily="18" charset="0"/>
              </a:rPr>
              <a:t>de l’Impératrice</a:t>
            </a:r>
            <a:r>
              <a:rPr lang="fr-FR" sz="1000" dirty="0">
                <a:latin typeface="Times New Roman" pitchFamily="18" charset="0"/>
                <a:cs typeface="Times New Roman" pitchFamily="18" charset="0"/>
              </a:rPr>
              <a:t>. </a:t>
            </a:r>
            <a:r>
              <a:rPr lang="fr-FR" sz="1000" dirty="0" smtClean="0">
                <a:solidFill>
                  <a:schemeClr val="bg1"/>
                </a:solidFill>
                <a:latin typeface="Times New Roman" pitchFamily="18" charset="0"/>
                <a:cs typeface="Times New Roman" pitchFamily="18" charset="0"/>
              </a:rPr>
              <a:t>….</a:t>
            </a:r>
            <a:br>
              <a:rPr lang="fr-FR" sz="1000" dirty="0" smtClean="0">
                <a:solidFill>
                  <a:schemeClr val="bg1"/>
                </a:solidFill>
                <a:latin typeface="Times New Roman" pitchFamily="18" charset="0"/>
                <a:cs typeface="Times New Roman" pitchFamily="18" charset="0"/>
              </a:rPr>
            </a:br>
            <a:endParaRPr lang="fr-FR" sz="1000" dirty="0">
              <a:solidFill>
                <a:schemeClr val="bg1"/>
              </a:solidFill>
              <a:latin typeface="Times New Roman" pitchFamily="18" charset="0"/>
              <a:cs typeface="Times New Roman" pitchFamily="18" charset="0"/>
            </a:endParaRPr>
          </a:p>
        </p:txBody>
      </p:sp>
      <p:sp>
        <p:nvSpPr>
          <p:cNvPr id="1026" name="Rectangle 2"/>
          <p:cNvSpPr>
            <a:spLocks noChangeArrowheads="1"/>
          </p:cNvSpPr>
          <p:nvPr/>
        </p:nvSpPr>
        <p:spPr bwMode="auto">
          <a:xfrm>
            <a:off x="678580" y="1045984"/>
            <a:ext cx="5604224" cy="1755007"/>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8</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lnSpc>
                <a:spcPct val="120000"/>
              </a:lnSpc>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a:solidFill>
                  <a:srgbClr val="A20000"/>
                </a:solidFill>
                <a:latin typeface="Times New Roman" pitchFamily="18" charset="0"/>
                <a:cs typeface="Times New Roman" pitchFamily="18" charset="0"/>
              </a:rPr>
              <a:t>Henri Louis DE RUDDER (1807-1881) </a:t>
            </a:r>
            <a:br>
              <a:rPr lang="fr-FR" sz="1400" dirty="0">
                <a:solidFill>
                  <a:srgbClr val="A20000"/>
                </a:solidFill>
                <a:latin typeface="Times New Roman" pitchFamily="18" charset="0"/>
                <a:cs typeface="Times New Roman" pitchFamily="18" charset="0"/>
              </a:rPr>
            </a:br>
            <a:r>
              <a:rPr lang="fr-FR" sz="1200" i="1" dirty="0">
                <a:latin typeface="Times New Roman" pitchFamily="18" charset="0"/>
                <a:cs typeface="Times New Roman" pitchFamily="18" charset="0"/>
              </a:rPr>
              <a:t>Les Etoiles</a:t>
            </a:r>
            <a:r>
              <a:rPr lang="fr-FR" sz="1200" dirty="0">
                <a:latin typeface="Times New Roman" pitchFamily="18" charset="0"/>
                <a:cs typeface="Times New Roman" pitchFamily="18" charset="0"/>
              </a:rPr>
              <a:t>, vers 1857</a:t>
            </a:r>
            <a:br>
              <a:rPr lang="fr-FR" sz="1200" dirty="0">
                <a:latin typeface="Times New Roman" pitchFamily="18" charset="0"/>
                <a:cs typeface="Times New Roman" pitchFamily="18" charset="0"/>
              </a:rPr>
            </a:br>
            <a:r>
              <a:rPr lang="fr-FR" sz="1200" dirty="0">
                <a:latin typeface="Times New Roman" pitchFamily="18" charset="0"/>
                <a:cs typeface="Times New Roman" pitchFamily="18" charset="0"/>
              </a:rPr>
              <a:t>Aquarelle et gouache sur </a:t>
            </a:r>
            <a:r>
              <a:rPr lang="fr-FR" sz="1200" dirty="0" smtClean="0">
                <a:latin typeface="Times New Roman" pitchFamily="18" charset="0"/>
                <a:cs typeface="Times New Roman" pitchFamily="18" charset="0"/>
              </a:rPr>
              <a:t>papier</a:t>
            </a:r>
          </a:p>
          <a:p>
            <a:r>
              <a:rPr lang="fr-FR" sz="1200" dirty="0" smtClean="0">
                <a:latin typeface="Times New Roman" pitchFamily="18" charset="0"/>
                <a:cs typeface="Times New Roman" pitchFamily="18" charset="0"/>
              </a:rPr>
              <a:t>30,5 </a:t>
            </a:r>
            <a:r>
              <a:rPr lang="fr-FR" sz="1200" dirty="0">
                <a:latin typeface="Times New Roman" pitchFamily="18" charset="0"/>
                <a:cs typeface="Times New Roman" pitchFamily="18" charset="0"/>
              </a:rPr>
              <a:t>x 24,5 cm</a:t>
            </a:r>
            <a:endParaRPr lang="fr-FR" sz="1200" dirty="0" smtClean="0">
              <a:latin typeface="Times New Roman" pitchFamily="18" charset="0"/>
              <a:cs typeface="Times New Roman" pitchFamily="18" charset="0"/>
            </a:endParaRP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48130" name="Picture 2" descr="http://www.edition-originale.com/images/photos/livres/photo-39895-49966-img-1011-copier.JPG"/>
          <p:cNvPicPr>
            <a:picLocks noChangeAspect="1" noChangeArrowheads="1"/>
          </p:cNvPicPr>
          <p:nvPr/>
        </p:nvPicPr>
        <p:blipFill>
          <a:blip r:embed="rId3" cstate="print"/>
          <a:srcRect/>
          <a:stretch>
            <a:fillRect/>
          </a:stretch>
        </p:blipFill>
        <p:spPr bwMode="auto">
          <a:xfrm>
            <a:off x="5772975" y="684287"/>
            <a:ext cx="4398261" cy="547260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738388" y="1078187"/>
            <a:ext cx="4968352" cy="16811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9</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smtClean="0">
              <a:solidFill>
                <a:srgbClr val="A20000"/>
              </a:solidFill>
              <a:latin typeface="Times New Roman" pitchFamily="18" charset="0"/>
              <a:ea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Jean Léon GEROME (1824-1904)</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Etude de </a:t>
            </a:r>
            <a:r>
              <a:rPr lang="fr-FR" sz="1200" i="1" dirty="0" err="1" smtClean="0">
                <a:latin typeface="Times New Roman" pitchFamily="18" charset="0"/>
                <a:cs typeface="Times New Roman" pitchFamily="18" charset="0"/>
              </a:rPr>
              <a:t>Pifferaro</a:t>
            </a:r>
            <a:r>
              <a:rPr lang="fr-FR" sz="1200" i="1" dirty="0" smtClean="0">
                <a:latin typeface="Times New Roman" pitchFamily="18" charset="0"/>
                <a:cs typeface="Times New Roman" pitchFamily="18" charset="0"/>
              </a:rPr>
              <a:t>, </a:t>
            </a:r>
            <a:r>
              <a:rPr lang="fr-FR" sz="1200" dirty="0" smtClean="0">
                <a:latin typeface="Times New Roman" pitchFamily="18" charset="0"/>
                <a:cs typeface="Times New Roman" pitchFamily="18" charset="0"/>
              </a:rPr>
              <a:t>vers 1870</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Mine de plomb sur papier</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32 </a:t>
            </a:r>
            <a:r>
              <a:rPr lang="fr-FR" sz="1200" dirty="0">
                <a:latin typeface="Times New Roman" pitchFamily="18" charset="0"/>
                <a:cs typeface="Times New Roman" pitchFamily="18" charset="0"/>
              </a:rPr>
              <a:t>x </a:t>
            </a:r>
            <a:r>
              <a:rPr lang="fr-FR" sz="1200" dirty="0" smtClean="0">
                <a:latin typeface="Times New Roman" pitchFamily="18" charset="0"/>
                <a:cs typeface="Times New Roman" pitchFamily="18" charset="0"/>
              </a:rPr>
              <a:t>20 cm</a:t>
            </a:r>
          </a:p>
          <a:p>
            <a:pPr>
              <a:lnSpc>
                <a:spcPct val="120000"/>
              </a:lnSpc>
            </a:pPr>
            <a:r>
              <a:rPr lang="fr-FR" sz="1200" dirty="0" smtClean="0">
                <a:latin typeface="Times New Roman" pitchFamily="18" charset="0"/>
                <a:cs typeface="Times New Roman" pitchFamily="18" charset="0"/>
              </a:rPr>
              <a:t>Certifié par Aimé </a:t>
            </a:r>
            <a:r>
              <a:rPr lang="fr-FR" sz="1200" dirty="0" err="1" smtClean="0">
                <a:latin typeface="Times New Roman" pitchFamily="18" charset="0"/>
                <a:cs typeface="Times New Roman" pitchFamily="18" charset="0"/>
              </a:rPr>
              <a:t>Morot</a:t>
            </a:r>
            <a:r>
              <a:rPr lang="fr-FR" sz="1200" dirty="0" smtClean="0">
                <a:latin typeface="Times New Roman" pitchFamily="18" charset="0"/>
                <a:cs typeface="Times New Roman" pitchFamily="18" charset="0"/>
              </a:rPr>
              <a:t> en bas au centre</a:t>
            </a:r>
          </a:p>
        </p:txBody>
      </p:sp>
      <p:sp>
        <p:nvSpPr>
          <p:cNvPr id="20481" name="Rectangle 1"/>
          <p:cNvSpPr>
            <a:spLocks noChangeArrowheads="1"/>
          </p:cNvSpPr>
          <p:nvPr/>
        </p:nvSpPr>
        <p:spPr bwMode="auto">
          <a:xfrm>
            <a:off x="738188" y="3276575"/>
            <a:ext cx="9721080" cy="3948539"/>
          </a:xfrm>
          <a:prstGeom prst="rect">
            <a:avLst/>
          </a:prstGeom>
          <a:noFill/>
          <a:ln w="9525">
            <a:noFill/>
            <a:miter lim="800000"/>
            <a:headEnd/>
            <a:tailEnd/>
          </a:ln>
          <a:effectLst/>
        </p:spPr>
        <p:txBody>
          <a:bodyPr vert="horz" wrap="square" lIns="91440" tIns="45720" rIns="91440" bIns="45720" numCol="2" spcCol="432000" anchor="ctr" anchorCtr="0" compatLnSpc="1">
            <a:prstTxWarp prst="textNoShape">
              <a:avLst/>
            </a:prstTxWarp>
            <a:spAutoFit/>
          </a:bodyPr>
          <a:lstStyle/>
          <a:p>
            <a:pPr algn="just" hangingPunct="0"/>
            <a:r>
              <a:rPr lang="fr-FR" sz="1000" dirty="0">
                <a:latin typeface="Times New Roman" pitchFamily="18" charset="0"/>
                <a:cs typeface="Times New Roman" pitchFamily="18" charset="0"/>
              </a:rPr>
              <a:t>Originaire de Vesoul Jean-Léon Gérôme part très tôt pour Paris où il entre dans l’atelier de Paul Delaroche. Bien qu’ayant échoué à plusieurs reprises au Prix de Rome il part avec son </a:t>
            </a:r>
            <a:r>
              <a:rPr lang="fr-FR" sz="1000" dirty="0" smtClean="0">
                <a:latin typeface="Times New Roman" pitchFamily="18" charset="0"/>
                <a:cs typeface="Times New Roman" pitchFamily="18" charset="0"/>
              </a:rPr>
              <a:t>maître </a:t>
            </a:r>
            <a:r>
              <a:rPr lang="fr-FR" sz="1000" dirty="0">
                <a:latin typeface="Times New Roman" pitchFamily="18" charset="0"/>
                <a:cs typeface="Times New Roman" pitchFamily="18" charset="0"/>
              </a:rPr>
              <a:t>en Italie en 1843. Ce voyage marquera durablement son </a:t>
            </a:r>
            <a:r>
              <a:rPr lang="fr-FR" sz="1000" dirty="0" err="1" smtClean="0">
                <a:latin typeface="Times New Roman" pitchFamily="18" charset="0"/>
                <a:cs typeface="Times New Roman" pitchFamily="18" charset="0"/>
              </a:rPr>
              <a:t>oeuvre</a:t>
            </a:r>
            <a:r>
              <a:rPr lang="fr-FR" sz="1000" dirty="0" smtClean="0">
                <a:latin typeface="Times New Roman" pitchFamily="18" charset="0"/>
                <a:cs typeface="Times New Roman" pitchFamily="18" charset="0"/>
              </a:rPr>
              <a:t> </a:t>
            </a:r>
            <a:r>
              <a:rPr lang="fr-FR" sz="1000" dirty="0">
                <a:latin typeface="Times New Roman" pitchFamily="18" charset="0"/>
                <a:cs typeface="Times New Roman" pitchFamily="18" charset="0"/>
              </a:rPr>
              <a:t>et l’année de son retour et de son ultime échec pour le Grand Prix, il connait le succès au Salon de 1846 avec son tableau de style néogrec </a:t>
            </a:r>
            <a:r>
              <a:rPr lang="fr-FR" sz="1000" i="1" dirty="0">
                <a:latin typeface="Times New Roman" pitchFamily="18" charset="0"/>
                <a:cs typeface="Times New Roman" pitchFamily="18" charset="0"/>
              </a:rPr>
              <a:t>Le combat de coqs</a:t>
            </a:r>
            <a:r>
              <a:rPr lang="fr-FR" sz="1000" dirty="0">
                <a:latin typeface="Times New Roman" pitchFamily="18" charset="0"/>
                <a:cs typeface="Times New Roman" pitchFamily="18" charset="0"/>
              </a:rPr>
              <a:t>. </a:t>
            </a:r>
          </a:p>
          <a:p>
            <a:pPr algn="just" hangingPunct="0"/>
            <a:r>
              <a:rPr lang="fr-FR" sz="1000" dirty="0">
                <a:latin typeface="Times New Roman" pitchFamily="18" charset="0"/>
                <a:cs typeface="Times New Roman" pitchFamily="18" charset="0"/>
              </a:rPr>
              <a:t>Les femmes italiennes, effarouchées ou mélancoliques, de même que les </a:t>
            </a:r>
            <a:r>
              <a:rPr lang="fr-FR" sz="1000" i="1" dirty="0" err="1">
                <a:latin typeface="Times New Roman" pitchFamily="18" charset="0"/>
                <a:cs typeface="Times New Roman" pitchFamily="18" charset="0"/>
              </a:rPr>
              <a:t>pifferari</a:t>
            </a:r>
            <a:r>
              <a:rPr lang="fr-FR" sz="1000" dirty="0">
                <a:latin typeface="Times New Roman" pitchFamily="18" charset="0"/>
                <a:cs typeface="Times New Roman" pitchFamily="18" charset="0"/>
              </a:rPr>
              <a:t> croisés dans la campagne italienne, lui fourniront les sujets d'innombrables tableaux jusqu’à la fin de sa vie. </a:t>
            </a:r>
          </a:p>
          <a:p>
            <a:pPr algn="just" hangingPunct="0"/>
            <a:r>
              <a:rPr lang="fr-FR" sz="1000" dirty="0">
                <a:latin typeface="Times New Roman" pitchFamily="18" charset="0"/>
                <a:cs typeface="Times New Roman" pitchFamily="18" charset="0"/>
              </a:rPr>
              <a:t>Notre dessin représente justement un de ces </a:t>
            </a:r>
            <a:r>
              <a:rPr lang="fr-FR" sz="1000" i="1" dirty="0" err="1">
                <a:latin typeface="Times New Roman" pitchFamily="18" charset="0"/>
                <a:cs typeface="Times New Roman" pitchFamily="18" charset="0"/>
              </a:rPr>
              <a:t>pifferari</a:t>
            </a:r>
            <a:r>
              <a:rPr lang="fr-FR" sz="1000" dirty="0">
                <a:latin typeface="Times New Roman" pitchFamily="18" charset="0"/>
                <a:cs typeface="Times New Roman" pitchFamily="18" charset="0"/>
              </a:rPr>
              <a:t>, musiciens ambulants qui, même hors d’Italie, jouaient aux coins des rues de Londres ou de Paris. Cette feuille à la mine de plomb est à rapprocher pour un tableau de 1870 intitulé </a:t>
            </a:r>
            <a:r>
              <a:rPr lang="fr-FR" sz="1000" i="1" dirty="0" err="1">
                <a:latin typeface="Times New Roman" pitchFamily="18" charset="0"/>
                <a:cs typeface="Times New Roman" pitchFamily="18" charset="0"/>
              </a:rPr>
              <a:t>Pifferari</a:t>
            </a:r>
            <a:r>
              <a:rPr lang="fr-FR" sz="1000" i="1" dirty="0">
                <a:latin typeface="Times New Roman" pitchFamily="18" charset="0"/>
                <a:cs typeface="Times New Roman" pitchFamily="18" charset="0"/>
              </a:rPr>
              <a:t> à </a:t>
            </a:r>
            <a:r>
              <a:rPr lang="fr-FR" sz="1000" i="1" dirty="0" err="1">
                <a:latin typeface="Times New Roman" pitchFamily="18" charset="0"/>
                <a:cs typeface="Times New Roman" pitchFamily="18" charset="0"/>
              </a:rPr>
              <a:t>Londre</a:t>
            </a:r>
            <a:r>
              <a:rPr lang="fr-FR" sz="1000" dirty="0">
                <a:latin typeface="Times New Roman" pitchFamily="18" charset="0"/>
                <a:cs typeface="Times New Roman" pitchFamily="18" charset="0"/>
              </a:rPr>
              <a:t> qui fait aujourd’hui partie de la collection Edward T. Wilson dans le Maryland (n°196 du catalogue </a:t>
            </a:r>
            <a:r>
              <a:rPr lang="fr-FR" sz="1000" dirty="0" err="1">
                <a:latin typeface="Times New Roman" pitchFamily="18" charset="0"/>
                <a:cs typeface="Times New Roman" pitchFamily="18" charset="0"/>
              </a:rPr>
              <a:t>Ackerman</a:t>
            </a:r>
            <a:r>
              <a:rPr lang="fr-FR" sz="1000" dirty="0">
                <a:latin typeface="Times New Roman" pitchFamily="18" charset="0"/>
                <a:cs typeface="Times New Roman" pitchFamily="18" charset="0"/>
              </a:rPr>
              <a:t>). </a:t>
            </a:r>
          </a:p>
          <a:p>
            <a:pPr algn="just" hangingPunct="0"/>
            <a:r>
              <a:rPr lang="fr-FR" sz="1000" dirty="0" err="1">
                <a:latin typeface="Times New Roman" pitchFamily="18" charset="0"/>
                <a:cs typeface="Times New Roman" pitchFamily="18" charset="0"/>
              </a:rPr>
              <a:t>Hering</a:t>
            </a:r>
            <a:r>
              <a:rPr lang="fr-FR" sz="1000" dirty="0">
                <a:latin typeface="Times New Roman" pitchFamily="18" charset="0"/>
                <a:cs typeface="Times New Roman" pitchFamily="18" charset="0"/>
              </a:rPr>
              <a:t>, spécialiste du peintre, suppose que cette toile a été réalisée à Londres d’après des modèles locaux, ce que les mentions en bas de </a:t>
            </a:r>
            <a:r>
              <a:rPr lang="fr-FR" sz="1000" dirty="0" smtClean="0">
                <a:latin typeface="Times New Roman" pitchFamily="18" charset="0"/>
                <a:cs typeface="Times New Roman" pitchFamily="18" charset="0"/>
              </a:rPr>
              <a:t>notre feuille semblent </a:t>
            </a:r>
            <a:r>
              <a:rPr lang="fr-FR" sz="1000" dirty="0">
                <a:latin typeface="Times New Roman" pitchFamily="18" charset="0"/>
                <a:cs typeface="Times New Roman" pitchFamily="18" charset="0"/>
              </a:rPr>
              <a:t>confirmer. Effectivement l’angle des rues où l’artiste a pu voir ces musiciens est clairement indiqué : West Street et Oxford </a:t>
            </a:r>
            <a:r>
              <a:rPr lang="fr-FR" sz="1000" dirty="0" smtClean="0">
                <a:latin typeface="Times New Roman" pitchFamily="18" charset="0"/>
                <a:cs typeface="Times New Roman" pitchFamily="18" charset="0"/>
              </a:rPr>
              <a:t>Street en bas à gauche de ce dessin. </a:t>
            </a:r>
            <a:endParaRPr lang="fr-FR" sz="1000" dirty="0">
              <a:latin typeface="Times New Roman" pitchFamily="18" charset="0"/>
              <a:cs typeface="Times New Roman" pitchFamily="18" charset="0"/>
            </a:endParaRPr>
          </a:p>
          <a:p>
            <a:pPr algn="just" hangingPunct="0"/>
            <a:r>
              <a:rPr lang="fr-FR" sz="1000" dirty="0">
                <a:latin typeface="Times New Roman" pitchFamily="18" charset="0"/>
                <a:cs typeface="Times New Roman" pitchFamily="18" charset="0"/>
              </a:rPr>
              <a:t>Le personnage du dessin représenté est celui du premier plan dans le tableau, au centre de la composition. Il s'agit d'un homme de trois-quarts dos portant cape et chapeau à large rebord et jouant de la cornemuse traditionnelle.  Dans l’œuvre définitive il est accompagné d’un jeune joueur de basson et d’un enfant à la flûte. </a:t>
            </a:r>
          </a:p>
          <a:p>
            <a:pPr algn="just" hangingPunct="0"/>
            <a:r>
              <a:rPr lang="fr-FR" sz="1000" dirty="0">
                <a:latin typeface="Times New Roman" pitchFamily="18" charset="0"/>
                <a:cs typeface="Times New Roman" pitchFamily="18" charset="0"/>
              </a:rPr>
              <a:t>Artiste français parmi les plus célèbres de son temps, Jean-Léon Gérôme occupe une place importante dans l'histoire de la peinture et de la sculpture. Parangon de la peinture académique du Second Empire, il apparait souvent mais de manière caricaturale comme le peintre « Pompier » par excellence, opposant systématique à toute innovation en art et à l’impressionnisme en particulier. Cette image </a:t>
            </a:r>
            <a:r>
              <a:rPr lang="fr-FR" sz="1000" dirty="0" smtClean="0">
                <a:latin typeface="Times New Roman" pitchFamily="18" charset="0"/>
                <a:cs typeface="Times New Roman" pitchFamily="18" charset="0"/>
              </a:rPr>
              <a:t>c’est </a:t>
            </a:r>
            <a:r>
              <a:rPr lang="fr-FR" sz="1000" dirty="0">
                <a:latin typeface="Times New Roman" pitchFamily="18" charset="0"/>
                <a:cs typeface="Times New Roman" pitchFamily="18" charset="0"/>
              </a:rPr>
              <a:t>peu à peu estompée à la fin du XXe siècle et la récente rétrospective de son œuvre au Musée d’Orsay ainsi que le regain d’intérêt du marché de l’art ont finit par redonner toute sa place à ce peintre majeur.</a:t>
            </a:r>
          </a:p>
          <a:p>
            <a:pPr algn="just" hangingPunct="0"/>
            <a:r>
              <a:rPr lang="fr-FR" sz="1000" dirty="0">
                <a:latin typeface="Times New Roman" pitchFamily="18" charset="0"/>
                <a:cs typeface="Times New Roman" pitchFamily="18" charset="0"/>
              </a:rPr>
              <a:t>À sa mort en 1904 c’est un autre peintre, son gendre et collaborateur, Aimé </a:t>
            </a:r>
            <a:r>
              <a:rPr lang="fr-FR" sz="1000" dirty="0" err="1">
                <a:latin typeface="Times New Roman" pitchFamily="18" charset="0"/>
                <a:cs typeface="Times New Roman" pitchFamily="18" charset="0"/>
              </a:rPr>
              <a:t>Morot</a:t>
            </a:r>
            <a:r>
              <a:rPr lang="fr-FR" sz="1000" dirty="0">
                <a:latin typeface="Times New Roman" pitchFamily="18" charset="0"/>
                <a:cs typeface="Times New Roman" pitchFamily="18" charset="0"/>
              </a:rPr>
              <a:t> qui se charge d’authentifier par un paraphe les feuilles préparatoires laissées sans signature dans </a:t>
            </a:r>
            <a:r>
              <a:rPr lang="fr-FR" sz="1000" dirty="0">
                <a:latin typeface="Times New Roman" pitchFamily="18" charset="0"/>
                <a:cs typeface="Times New Roman" pitchFamily="18" charset="0"/>
              </a:rPr>
              <a:t>l'atelier</a:t>
            </a:r>
            <a:r>
              <a:rPr lang="fr-FR" sz="1000" dirty="0">
                <a:latin typeface="Times New Roman" pitchFamily="18" charset="0"/>
                <a:cs typeface="Times New Roman" pitchFamily="18" charset="0"/>
              </a:rPr>
              <a:t>. Notre dessin porte cette mention sous les pieds du musicien.</a:t>
            </a:r>
          </a:p>
        </p:txBody>
      </p:sp>
      <p:sp>
        <p:nvSpPr>
          <p:cNvPr id="8" name="Rectangle 7"/>
          <p:cNvSpPr/>
          <p:nvPr/>
        </p:nvSpPr>
        <p:spPr>
          <a:xfrm>
            <a:off x="7002884" y="7021571"/>
            <a:ext cx="3384376" cy="215444"/>
          </a:xfrm>
          <a:prstGeom prst="rect">
            <a:avLst/>
          </a:prstGeom>
        </p:spPr>
        <p:txBody>
          <a:bodyPr wrap="square">
            <a:spAutoFit/>
          </a:bodyPr>
          <a:lstStyle/>
          <a:p>
            <a:r>
              <a:rPr lang="fr-FR" sz="800" dirty="0" smtClean="0">
                <a:latin typeface="Times New Roman" pitchFamily="18" charset="0"/>
                <a:cs typeface="Times New Roman" pitchFamily="18" charset="0"/>
              </a:rPr>
              <a:t>J.L Gérôme </a:t>
            </a:r>
            <a:r>
              <a:rPr lang="fr-FR" sz="800" i="1" dirty="0" err="1" smtClean="0">
                <a:latin typeface="Times New Roman" pitchFamily="18" charset="0"/>
                <a:cs typeface="Times New Roman" pitchFamily="18" charset="0"/>
              </a:rPr>
              <a:t>Pifferari</a:t>
            </a:r>
            <a:r>
              <a:rPr lang="fr-FR" sz="800" i="1" dirty="0" smtClean="0">
                <a:latin typeface="Times New Roman" pitchFamily="18" charset="0"/>
                <a:cs typeface="Times New Roman" pitchFamily="18" charset="0"/>
              </a:rPr>
              <a:t> à Londres</a:t>
            </a:r>
            <a:r>
              <a:rPr lang="fr-FR" sz="800" dirty="0" smtClean="0">
                <a:latin typeface="Times New Roman" pitchFamily="18" charset="0"/>
                <a:cs typeface="Times New Roman" pitchFamily="18" charset="0"/>
              </a:rPr>
              <a:t> </a:t>
            </a:r>
            <a:r>
              <a:rPr lang="fr-FR" sz="800" i="1" dirty="0" smtClean="0">
                <a:latin typeface="Times New Roman" pitchFamily="18" charset="0"/>
                <a:cs typeface="Times New Roman" pitchFamily="18" charset="0"/>
              </a:rPr>
              <a:t>, </a:t>
            </a:r>
            <a:r>
              <a:rPr lang="fr-FR" sz="800" dirty="0" smtClean="0">
                <a:latin typeface="Times New Roman" pitchFamily="18" charset="0"/>
                <a:cs typeface="Times New Roman" pitchFamily="18" charset="0"/>
              </a:rPr>
              <a:t>collection  privée.</a:t>
            </a:r>
            <a:r>
              <a:rPr lang="fr-FR" sz="800" i="1" dirty="0" smtClean="0">
                <a:latin typeface="Times New Roman" pitchFamily="18" charset="0"/>
                <a:cs typeface="Times New Roman" pitchFamily="18" charset="0"/>
              </a:rPr>
              <a:t> </a:t>
            </a:r>
            <a:endParaRPr lang="fr-FR" sz="800" dirty="0">
              <a:latin typeface="Times New Roman" pitchFamily="18" charset="0"/>
              <a:cs typeface="Times New Roman" pitchFamily="18" charset="0"/>
            </a:endParaRPr>
          </a:p>
        </p:txBody>
      </p:sp>
      <p:pic>
        <p:nvPicPr>
          <p:cNvPr id="24578" name="Picture 2" descr="C:\Users\Raphaël\Documents\La Nouvelle Athènes\Oeuvres définitives\Gerome Pifferaro\Londres 1870.jpg"/>
          <p:cNvPicPr>
            <a:picLocks noChangeAspect="1" noChangeArrowheads="1"/>
          </p:cNvPicPr>
          <p:nvPr/>
        </p:nvPicPr>
        <p:blipFill>
          <a:blip r:embed="rId3" cstate="print"/>
          <a:srcRect/>
          <a:stretch>
            <a:fillRect/>
          </a:stretch>
        </p:blipFill>
        <p:spPr bwMode="auto">
          <a:xfrm>
            <a:off x="7079387" y="4480867"/>
            <a:ext cx="2083737" cy="2468116"/>
          </a:xfrm>
          <a:prstGeom prst="rect">
            <a:avLst/>
          </a:prstGeom>
          <a:noFill/>
        </p:spPr>
      </p:pic>
      <p:pic>
        <p:nvPicPr>
          <p:cNvPr id="24579" name="Picture 3" descr="C:\Users\Raphaël\Pictures\Eye-Fi\IMG_1444.JPG"/>
          <p:cNvPicPr>
            <a:picLocks noChangeAspect="1" noChangeArrowheads="1"/>
          </p:cNvPicPr>
          <p:nvPr/>
        </p:nvPicPr>
        <p:blipFill>
          <a:blip r:embed="rId4" cstate="print"/>
          <a:srcRect/>
          <a:stretch>
            <a:fillRect/>
          </a:stretch>
        </p:blipFill>
        <p:spPr bwMode="auto">
          <a:xfrm>
            <a:off x="7041486" y="180231"/>
            <a:ext cx="1905614" cy="290770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6140" y="4212679"/>
            <a:ext cx="9852495" cy="2912322"/>
          </a:xfrm>
          <a:prstGeom prst="rect">
            <a:avLst/>
          </a:prstGeom>
          <a:solidFill>
            <a:srgbClr val="FFFFFF"/>
          </a:solid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endParaRPr lang="fr-FR" sz="1000" dirty="0" smtClean="0"/>
          </a:p>
          <a:p>
            <a:endParaRPr lang="fr-FR" sz="1000" dirty="0" smtClean="0"/>
          </a:p>
          <a:p>
            <a:endParaRPr lang="fr-FR" sz="1000" dirty="0"/>
          </a:p>
          <a:p>
            <a:endParaRPr lang="fr-FR" sz="1000" dirty="0" smtClean="0"/>
          </a:p>
          <a:p>
            <a:endParaRPr lang="fr-FR" sz="1000" dirty="0"/>
          </a:p>
          <a:p>
            <a:endParaRPr lang="fr-FR" sz="1000" dirty="0" smtClean="0"/>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666380" y="967388"/>
            <a:ext cx="4968352" cy="1902740"/>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10</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smtClean="0">
              <a:solidFill>
                <a:srgbClr val="A20000"/>
              </a:solidFill>
              <a:latin typeface="Times New Roman" pitchFamily="18" charset="0"/>
              <a:ea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Jean Léon GEROME (1824-1904)</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Etude pour la Réception </a:t>
            </a:r>
            <a:r>
              <a:rPr lang="fr-FR" sz="1200" i="1" dirty="0">
                <a:latin typeface="Times New Roman" pitchFamily="18" charset="0"/>
                <a:cs typeface="Times New Roman" pitchFamily="18" charset="0"/>
              </a:rPr>
              <a:t>du Grand Condé par Louis XIV</a:t>
            </a:r>
            <a:r>
              <a:rPr lang="fr-FR" sz="1200" i="1" dirty="0" smtClean="0">
                <a:latin typeface="Times New Roman" pitchFamily="18" charset="0"/>
                <a:cs typeface="Times New Roman" pitchFamily="18" charset="0"/>
              </a:rPr>
              <a:t>, vers 1878</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Mine de plomb sur papier</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27,5 </a:t>
            </a:r>
            <a:r>
              <a:rPr lang="fr-FR" sz="1200" dirty="0">
                <a:latin typeface="Times New Roman" pitchFamily="18" charset="0"/>
                <a:cs typeface="Times New Roman" pitchFamily="18" charset="0"/>
              </a:rPr>
              <a:t>x </a:t>
            </a:r>
            <a:r>
              <a:rPr lang="fr-FR" sz="1200" dirty="0" smtClean="0">
                <a:latin typeface="Times New Roman" pitchFamily="18" charset="0"/>
                <a:cs typeface="Times New Roman" pitchFamily="18" charset="0"/>
              </a:rPr>
              <a:t>17,5 cm</a:t>
            </a:r>
          </a:p>
          <a:p>
            <a:pPr>
              <a:lnSpc>
                <a:spcPct val="120000"/>
              </a:lnSpc>
            </a:pPr>
            <a:r>
              <a:rPr lang="fr-FR" sz="1200" dirty="0" smtClean="0">
                <a:latin typeface="Times New Roman" pitchFamily="18" charset="0"/>
                <a:cs typeface="Times New Roman" pitchFamily="18" charset="0"/>
              </a:rPr>
              <a:t>Certifié par Aimé </a:t>
            </a:r>
            <a:r>
              <a:rPr lang="fr-FR" sz="1200" dirty="0" err="1" smtClean="0">
                <a:latin typeface="Times New Roman" pitchFamily="18" charset="0"/>
                <a:cs typeface="Times New Roman" pitchFamily="18" charset="0"/>
              </a:rPr>
              <a:t>Morot</a:t>
            </a:r>
            <a:r>
              <a:rPr lang="fr-FR" sz="1200" dirty="0" smtClean="0">
                <a:latin typeface="Times New Roman" pitchFamily="18" charset="0"/>
                <a:cs typeface="Times New Roman" pitchFamily="18" charset="0"/>
              </a:rPr>
              <a:t> en bas à droite</a:t>
            </a:r>
          </a:p>
          <a:p>
            <a:pPr>
              <a:lnSpc>
                <a:spcPct val="120000"/>
              </a:lnSpc>
            </a:pPr>
            <a:endParaRPr lang="fr-FR" sz="1200" dirty="0">
              <a:latin typeface="Times New Roman" pitchFamily="18" charset="0"/>
              <a:cs typeface="Times New Roman" pitchFamily="18" charset="0"/>
            </a:endParaRPr>
          </a:p>
        </p:txBody>
      </p:sp>
      <p:sp>
        <p:nvSpPr>
          <p:cNvPr id="20481" name="Rectangle 1"/>
          <p:cNvSpPr>
            <a:spLocks noChangeArrowheads="1"/>
          </p:cNvSpPr>
          <p:nvPr/>
        </p:nvSpPr>
        <p:spPr bwMode="auto">
          <a:xfrm>
            <a:off x="738188" y="3204567"/>
            <a:ext cx="9721080" cy="3888432"/>
          </a:xfrm>
          <a:prstGeom prst="rect">
            <a:avLst/>
          </a:prstGeom>
          <a:noFill/>
          <a:ln w="9525">
            <a:noFill/>
            <a:miter lim="800000"/>
            <a:headEnd/>
            <a:tailEnd/>
          </a:ln>
          <a:effectLst/>
        </p:spPr>
        <p:txBody>
          <a:bodyPr vert="horz" wrap="square" lIns="91440" tIns="45720" rIns="91440" bIns="45720" numCol="2" spcCol="432000" anchor="ctr" anchorCtr="0" compatLnSpc="1">
            <a:prstTxWarp prst="textNoShape">
              <a:avLst/>
            </a:prstTxWarp>
            <a:spAutoFit/>
          </a:bodyPr>
          <a:lstStyle/>
          <a:p>
            <a:pPr algn="just"/>
            <a:r>
              <a:rPr lang="fr-FR" sz="1000" dirty="0">
                <a:latin typeface="Times New Roman" pitchFamily="18" charset="0"/>
                <a:cs typeface="Times New Roman" pitchFamily="18" charset="0"/>
              </a:rPr>
              <a:t>Originaire de Vesoul Jean-Léon Gérôme part très tôt pour Paris où il entre dans l’atelier de Paul Delaroche. Bien qu’ayant échoué à plusieurs reprises au Prix de Rome il part avec son </a:t>
            </a:r>
            <a:r>
              <a:rPr lang="fr-FR" sz="1000" dirty="0" smtClean="0">
                <a:latin typeface="Times New Roman" pitchFamily="18" charset="0"/>
                <a:cs typeface="Times New Roman" pitchFamily="18" charset="0"/>
              </a:rPr>
              <a:t>maître </a:t>
            </a:r>
            <a:r>
              <a:rPr lang="fr-FR" sz="1000" dirty="0">
                <a:latin typeface="Times New Roman" pitchFamily="18" charset="0"/>
                <a:cs typeface="Times New Roman" pitchFamily="18" charset="0"/>
              </a:rPr>
              <a:t>en Italie en 1843. L’année de son retour et de son ultime échec pour le Grand Prix, il connait le succès au Salon de 1846 avec son tableau de style néogrec </a:t>
            </a:r>
            <a:r>
              <a:rPr lang="fr-FR" sz="1000" i="1" dirty="0">
                <a:latin typeface="Times New Roman" pitchFamily="18" charset="0"/>
                <a:cs typeface="Times New Roman" pitchFamily="18" charset="0"/>
              </a:rPr>
              <a:t>Le combat de coqs</a:t>
            </a:r>
            <a:r>
              <a:rPr lang="fr-FR" sz="1000" dirty="0">
                <a:latin typeface="Times New Roman" pitchFamily="18" charset="0"/>
                <a:cs typeface="Times New Roman" pitchFamily="18" charset="0"/>
              </a:rPr>
              <a:t>. Sa carrière suit à partir de cet instant tous les rouages de l’Académie. Médaillé à plusieurs reprises au Salon il devient professeur à l’école des Beaux-arts en 1864. Célébré pour ses œuvres orientalistes et celles à sujet de reconstitution historique, il présente à l’exposition universelle de 1878 une large sélection de peintures qui couvre l’intégralité de sa carrière jusque là. Parmi elles une œuvre inédite datant de la même année : </a:t>
            </a:r>
            <a:r>
              <a:rPr lang="fr-FR" sz="1000" i="1" dirty="0">
                <a:latin typeface="Times New Roman" pitchFamily="18" charset="0"/>
                <a:cs typeface="Times New Roman" pitchFamily="18" charset="0"/>
              </a:rPr>
              <a:t>La Réception du grand Condé à Versailles</a:t>
            </a:r>
            <a:r>
              <a:rPr lang="fr-FR" sz="1000" dirty="0">
                <a:latin typeface="Times New Roman" pitchFamily="18" charset="0"/>
                <a:cs typeface="Times New Roman" pitchFamily="18" charset="0"/>
              </a:rPr>
              <a:t> aujourd’hui exposé au Musée d’Orsay à Paris. Ce tableau lui aurait été inspiré par la découverte d'une gravure représentant l'escalier des ambassadeurs de Le Vau.  Ce sujet lui permettant également, de son propre aveu, de réutiliser les costumes achetés à grand frais pour son tableau </a:t>
            </a:r>
            <a:r>
              <a:rPr lang="fr-FR" sz="1000" i="1" dirty="0">
                <a:latin typeface="Times New Roman" pitchFamily="18" charset="0"/>
                <a:cs typeface="Times New Roman" pitchFamily="18" charset="0"/>
              </a:rPr>
              <a:t>L’éminence grise </a:t>
            </a:r>
            <a:r>
              <a:rPr lang="fr-FR" sz="1000" dirty="0">
                <a:latin typeface="Times New Roman" pitchFamily="18" charset="0"/>
                <a:cs typeface="Times New Roman" pitchFamily="18" charset="0"/>
              </a:rPr>
              <a:t>réalisé cinq ans plus tôt. </a:t>
            </a:r>
          </a:p>
          <a:p>
            <a:pPr algn="just"/>
            <a:r>
              <a:rPr lang="fr-FR" sz="1000" dirty="0">
                <a:latin typeface="Times New Roman" pitchFamily="18" charset="0"/>
                <a:cs typeface="Times New Roman" pitchFamily="18" charset="0"/>
              </a:rPr>
              <a:t>Notre dessin est l’une des très nombreuses études préparatoires qui, chez Gérôme, précédaient la réalisation d’une toile. La feuille représente le personnage de trois-quarts dos sur la deuxième marche à droite de la composition, vêtu du costume des gardes rapprochés de Louis XIV, les mousquetaires du Roi. Ce dernier, absent de l’esquisse conservée au Museum of Fine Arts de Springfield, n’apparait que dans la version définitive de l’œuvre.</a:t>
            </a:r>
          </a:p>
          <a:p>
            <a:pPr algn="just"/>
            <a:r>
              <a:rPr lang="fr-FR" sz="1000" dirty="0">
                <a:latin typeface="Times New Roman" pitchFamily="18" charset="0"/>
                <a:cs typeface="Times New Roman" pitchFamily="18" charset="0"/>
              </a:rPr>
              <a:t>Lorsqu'il peint ce tableau, Gérôme espère le vendre au duc d'Aumale qui aménage alors le château de Chantilly, ancienne propriété des Condé. La transaction échoue et le tableau est vendu au millionnaire américain William Henry Vanderbilt. Peu à peu oublié en France l’œuvre n’a rejoint que récemment les collections du Musée d’Orsay.</a:t>
            </a:r>
          </a:p>
          <a:p>
            <a:pPr algn="just"/>
            <a:r>
              <a:rPr lang="fr-FR" sz="1000" dirty="0">
                <a:latin typeface="Times New Roman" pitchFamily="18" charset="0"/>
                <a:cs typeface="Times New Roman" pitchFamily="18" charset="0"/>
              </a:rPr>
              <a:t>Considéré comme l'un des artistes français les plus célèbres de son temps, Jean-Léon Gérôme occupe une place importante dans l'histoire de la peinture et de la sculpture. Parangon de la peinture académique du Second Empire, il apparait souvent comme le peintre « Pompier » par excellence. Cette image est aujourd'hui relativisée. La récente rétrospective de son œuvre au Musée d’Orsay a permis de redonner toute sa place à ce peintre majeur.</a:t>
            </a:r>
          </a:p>
          <a:p>
            <a:pPr algn="just"/>
            <a:r>
              <a:rPr lang="fr-FR" sz="1000" dirty="0">
                <a:latin typeface="Times New Roman" pitchFamily="18" charset="0"/>
                <a:cs typeface="Times New Roman" pitchFamily="18" charset="0"/>
              </a:rPr>
              <a:t>À sa mort en 1904 c’est un autre peintre, son gendre et collaborateur Aimé </a:t>
            </a:r>
            <a:r>
              <a:rPr lang="fr-FR" sz="1000" dirty="0" err="1">
                <a:latin typeface="Times New Roman" pitchFamily="18" charset="0"/>
                <a:cs typeface="Times New Roman" pitchFamily="18" charset="0"/>
              </a:rPr>
              <a:t>Morot</a:t>
            </a:r>
            <a:r>
              <a:rPr lang="fr-FR" sz="1000" dirty="0">
                <a:latin typeface="Times New Roman" pitchFamily="18" charset="0"/>
                <a:cs typeface="Times New Roman" pitchFamily="18" charset="0"/>
              </a:rPr>
              <a:t>, qui se charge d’authentifier les feuilles préparatoires laissées sans signature dans son atelier. Notre dessin porte ce paraphe reconnaissable sous les pieds du mousquetaire.</a:t>
            </a:r>
          </a:p>
        </p:txBody>
      </p:sp>
      <p:pic>
        <p:nvPicPr>
          <p:cNvPr id="23554" name="Picture 2" descr="C:\Users\Raphaël\Documents\La Nouvelle Athènes\Oeuvres définitives\Gerome Condé\86926_1288790000_32-grand-conde_619x420p.jpg"/>
          <p:cNvPicPr>
            <a:picLocks noChangeAspect="1" noChangeArrowheads="1"/>
          </p:cNvPicPr>
          <p:nvPr/>
        </p:nvPicPr>
        <p:blipFill>
          <a:blip r:embed="rId3" cstate="print"/>
          <a:srcRect/>
          <a:stretch>
            <a:fillRect/>
          </a:stretch>
        </p:blipFill>
        <p:spPr bwMode="auto">
          <a:xfrm>
            <a:off x="6274896" y="4860751"/>
            <a:ext cx="3392284" cy="2301808"/>
          </a:xfrm>
          <a:prstGeom prst="rect">
            <a:avLst/>
          </a:prstGeom>
          <a:noFill/>
        </p:spPr>
      </p:pic>
      <p:pic>
        <p:nvPicPr>
          <p:cNvPr id="23555" name="Picture 3" descr="C:\Users\Raphaël\Documents\La Nouvelle Athènes\Photos oeuvres\Photos oeuvres expo\Gerome Grand condé\IMG_1356.JPG"/>
          <p:cNvPicPr>
            <a:picLocks noChangeAspect="1" noChangeArrowheads="1"/>
          </p:cNvPicPr>
          <p:nvPr/>
        </p:nvPicPr>
        <p:blipFill>
          <a:blip r:embed="rId4" cstate="print"/>
          <a:srcRect/>
          <a:stretch>
            <a:fillRect/>
          </a:stretch>
        </p:blipFill>
        <p:spPr bwMode="auto">
          <a:xfrm>
            <a:off x="7149968" y="252239"/>
            <a:ext cx="1725124" cy="2763464"/>
          </a:xfrm>
          <a:prstGeom prst="rect">
            <a:avLst/>
          </a:prstGeom>
          <a:noFill/>
        </p:spPr>
      </p:pic>
      <p:sp>
        <p:nvSpPr>
          <p:cNvPr id="8" name="Rectangle 7"/>
          <p:cNvSpPr/>
          <p:nvPr/>
        </p:nvSpPr>
        <p:spPr>
          <a:xfrm>
            <a:off x="6282804" y="7165007"/>
            <a:ext cx="3384376" cy="215444"/>
          </a:xfrm>
          <a:prstGeom prst="rect">
            <a:avLst/>
          </a:prstGeom>
        </p:spPr>
        <p:txBody>
          <a:bodyPr wrap="square">
            <a:spAutoFit/>
          </a:bodyPr>
          <a:lstStyle/>
          <a:p>
            <a:r>
              <a:rPr lang="fr-FR" sz="800" dirty="0" smtClean="0">
                <a:latin typeface="Times New Roman" pitchFamily="18" charset="0"/>
                <a:cs typeface="Times New Roman" pitchFamily="18" charset="0"/>
              </a:rPr>
              <a:t>J.L Gérôme </a:t>
            </a:r>
            <a:r>
              <a:rPr lang="fr-FR" sz="800" i="1" dirty="0" smtClean="0">
                <a:latin typeface="Times New Roman" pitchFamily="18" charset="0"/>
                <a:cs typeface="Times New Roman" pitchFamily="18" charset="0"/>
              </a:rPr>
              <a:t>La Réception du Grand Condé par Louis XIV, </a:t>
            </a:r>
            <a:r>
              <a:rPr lang="fr-FR" sz="800" dirty="0" smtClean="0">
                <a:latin typeface="Times New Roman" pitchFamily="18" charset="0"/>
                <a:cs typeface="Times New Roman" pitchFamily="18" charset="0"/>
              </a:rPr>
              <a:t>musée d’Orsay.</a:t>
            </a:r>
            <a:r>
              <a:rPr lang="fr-FR" sz="800" i="1" dirty="0" smtClean="0">
                <a:latin typeface="Times New Roman" pitchFamily="18" charset="0"/>
                <a:cs typeface="Times New Roman" pitchFamily="18" charset="0"/>
              </a:rPr>
              <a:t> </a:t>
            </a:r>
            <a:endParaRPr lang="fr-FR" sz="800" dirty="0">
              <a:latin typeface="Times New Roman" pitchFamily="18" charset="0"/>
              <a:cs typeface="Times New Roman" pitchFamily="18" charset="0"/>
            </a:endParaRPr>
          </a:p>
        </p:txBody>
      </p:sp>
      <p:sp>
        <p:nvSpPr>
          <p:cNvPr id="9" name="Rectangle 8"/>
          <p:cNvSpPr/>
          <p:nvPr/>
        </p:nvSpPr>
        <p:spPr>
          <a:xfrm>
            <a:off x="8875092" y="6228903"/>
            <a:ext cx="432048" cy="7200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6773" y="3204567"/>
            <a:ext cx="9852495" cy="3644755"/>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Peintre, critique d'art et peintre-verrier, Claudius </a:t>
            </a:r>
            <a:r>
              <a:rPr lang="fr-FR" sz="1000" dirty="0" err="1">
                <a:latin typeface="Times New Roman" pitchFamily="18" charset="0"/>
                <a:cs typeface="Times New Roman" pitchFamily="18" charset="0"/>
              </a:rPr>
              <a:t>Lavergne</a:t>
            </a:r>
            <a:r>
              <a:rPr lang="fr-FR" sz="1000" dirty="0">
                <a:latin typeface="Times New Roman" pitchFamily="18" charset="0"/>
                <a:cs typeface="Times New Roman" pitchFamily="18" charset="0"/>
              </a:rPr>
              <a:t> est né à Lyon en 1815. Élève de l'École des Beaux-arts de Lyon, il devient le disciple d’Ingres en 1834, qu’il rejoint par la suite à Rome avec Flandrin. Claudius </a:t>
            </a:r>
            <a:r>
              <a:rPr lang="fr-FR" sz="1000" dirty="0" err="1">
                <a:latin typeface="Times New Roman" pitchFamily="18" charset="0"/>
                <a:cs typeface="Times New Roman" pitchFamily="18" charset="0"/>
              </a:rPr>
              <a:t>Lavergne</a:t>
            </a:r>
            <a:r>
              <a:rPr lang="fr-FR" sz="1000" dirty="0">
                <a:latin typeface="Times New Roman" pitchFamily="18" charset="0"/>
                <a:cs typeface="Times New Roman" pitchFamily="18" charset="0"/>
              </a:rPr>
              <a:t> exposa régulièrement au </a:t>
            </a:r>
            <a:r>
              <a:rPr lang="fr-FR" sz="1000" dirty="0" smtClean="0">
                <a:latin typeface="Times New Roman" pitchFamily="18" charset="0"/>
                <a:cs typeface="Times New Roman" pitchFamily="18" charset="0"/>
              </a:rPr>
              <a:t>Salon de</a:t>
            </a:r>
            <a:r>
              <a:rPr lang="fr-FR" sz="1000" dirty="0">
                <a:latin typeface="Times New Roman" pitchFamily="18" charset="0"/>
                <a:cs typeface="Times New Roman" pitchFamily="18" charset="0"/>
              </a:rPr>
              <a:t> 1838 à 1878 et y obtint une médaille de 3</a:t>
            </a:r>
            <a:r>
              <a:rPr lang="fr-FR" sz="1000" baseline="30000" dirty="0">
                <a:latin typeface="Times New Roman" pitchFamily="18" charset="0"/>
                <a:cs typeface="Times New Roman" pitchFamily="18" charset="0"/>
              </a:rPr>
              <a:t>e</a:t>
            </a:r>
            <a:r>
              <a:rPr lang="fr-FR" sz="1000" dirty="0">
                <a:latin typeface="Times New Roman" pitchFamily="18" charset="0"/>
                <a:cs typeface="Times New Roman" pitchFamily="18" charset="0"/>
              </a:rPr>
              <a:t> classe en 1845.</a:t>
            </a:r>
          </a:p>
          <a:p>
            <a:pPr algn="just"/>
            <a:r>
              <a:rPr lang="fr-FR" sz="1000" dirty="0">
                <a:latin typeface="Times New Roman" pitchFamily="18" charset="0"/>
                <a:cs typeface="Times New Roman" pitchFamily="18" charset="0"/>
              </a:rPr>
              <a:t>En 1856, il reçoit la commande des vitraux de l’Hôpital Lariboisière à Paris. Cette commande stipule qu’il doit réaliser les vitraux lui-même et l’oblige à ouvrir un atelier de peinture sur verre au 74 rue d'Assas à Paris. De là sortiront de nombreux vitraux pour d’autres monuments jusqu’à sa mort. </a:t>
            </a:r>
          </a:p>
          <a:p>
            <a:pPr algn="just"/>
            <a:r>
              <a:rPr lang="fr-FR" sz="1000" dirty="0">
                <a:latin typeface="Times New Roman" pitchFamily="18" charset="0"/>
                <a:cs typeface="Times New Roman" pitchFamily="18" charset="0"/>
              </a:rPr>
              <a:t>Notre aquarelle, très aboutie, constitue le carton définitif pour le vitrail du Saint Sacrement de l’église Saint-Géry de Cambrai, comme l’indique le livret au dos de l’encadrement rédigé par son fils et successeur Noël. La composition dense de l’œuvre montre le Christ au centre dans un nimbe, dominé par le Saint-Esprit et Dieu le père. On peut reconnaître autour de lui Moïse, Isaac et Abraham ainsi que d’autres personnages de l’Ancien Testament. Le registre inférieur représente une scène d’eucharistie : un jeune diacre à genoux se prosterne au pied de l’autel sur lequel repose un calice. L’ensemble est entouré d’entrelacs décoratifs qui évoquent le XVII</a:t>
            </a:r>
            <a:r>
              <a:rPr lang="fr-FR" sz="1000" baseline="30000" dirty="0">
                <a:latin typeface="Times New Roman" pitchFamily="18" charset="0"/>
                <a:cs typeface="Times New Roman" pitchFamily="18" charset="0"/>
              </a:rPr>
              <a:t>e</a:t>
            </a:r>
            <a:r>
              <a:rPr lang="fr-FR" sz="1000" dirty="0">
                <a:latin typeface="Times New Roman" pitchFamily="18" charset="0"/>
                <a:cs typeface="Times New Roman" pitchFamily="18" charset="0"/>
              </a:rPr>
              <a:t> siècle français. </a:t>
            </a:r>
          </a:p>
          <a:p>
            <a:pPr algn="just"/>
            <a:r>
              <a:rPr lang="fr-FR" sz="1000" dirty="0">
                <a:latin typeface="Times New Roman" pitchFamily="18" charset="0"/>
                <a:cs typeface="Times New Roman" pitchFamily="18" charset="0"/>
              </a:rPr>
              <a:t>La plupart des œuvres de Claudius </a:t>
            </a:r>
            <a:r>
              <a:rPr lang="fr-FR" sz="1000" dirty="0" err="1">
                <a:latin typeface="Times New Roman" pitchFamily="18" charset="0"/>
                <a:cs typeface="Times New Roman" pitchFamily="18" charset="0"/>
              </a:rPr>
              <a:t>Lavergne</a:t>
            </a:r>
            <a:r>
              <a:rPr lang="fr-FR" sz="1000" dirty="0">
                <a:latin typeface="Times New Roman" pitchFamily="18" charset="0"/>
                <a:cs typeface="Times New Roman" pitchFamily="18" charset="0"/>
              </a:rPr>
              <a:t> et de ses successeurs, Noël puis Georges-Claudius, sont encore visibles dans de nombreuses églises de France et de Belgique. Malheureusement, le vitrail pour lequel notre aquarelle est préparatoire ainsi que l’ensemble de ses réalisations dans l’église de Cambrai ont été détruits durant la Première Guerre mondiale puis remplacés dans les années 1930 par des vitraux modernes. </a:t>
            </a:r>
            <a:br>
              <a:rPr lang="fr-FR" sz="1000" dirty="0">
                <a:latin typeface="Times New Roman" pitchFamily="18" charset="0"/>
                <a:cs typeface="Times New Roman" pitchFamily="18" charset="0"/>
              </a:rPr>
            </a:br>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Cette aquarelle est donc ainsi l’un des rares témoignages de ce programme décoratif. </a:t>
            </a:r>
          </a:p>
        </p:txBody>
      </p:sp>
      <p:sp>
        <p:nvSpPr>
          <p:cNvPr id="1026" name="Rectangle 2"/>
          <p:cNvSpPr>
            <a:spLocks noChangeArrowheads="1"/>
          </p:cNvSpPr>
          <p:nvPr/>
        </p:nvSpPr>
        <p:spPr bwMode="auto">
          <a:xfrm>
            <a:off x="666380" y="1188989"/>
            <a:ext cx="4968352" cy="14595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11</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fontAlgn="base">
              <a:lnSpc>
                <a:spcPct val="120000"/>
              </a:lnSpc>
              <a:spcBef>
                <a:spcPct val="0"/>
              </a:spcBef>
              <a:spcAft>
                <a:spcPct val="0"/>
              </a:spcAft>
            </a:pPr>
            <a:r>
              <a:rPr lang="fr-FR" sz="1400" dirty="0" smtClean="0">
                <a:solidFill>
                  <a:srgbClr val="A20000"/>
                </a:solidFill>
                <a:latin typeface="Times New Roman" pitchFamily="18" charset="0"/>
                <a:cs typeface="Times New Roman" pitchFamily="18" charset="0"/>
              </a:rPr>
              <a:t>Claudius LAVERGNE </a:t>
            </a:r>
            <a:r>
              <a:rPr lang="fr-FR" sz="1400" dirty="0">
                <a:solidFill>
                  <a:srgbClr val="A20000"/>
                </a:solidFill>
                <a:latin typeface="Times New Roman" pitchFamily="18" charset="0"/>
                <a:cs typeface="Times New Roman" pitchFamily="18" charset="0"/>
              </a:rPr>
              <a:t>(</a:t>
            </a:r>
            <a:r>
              <a:rPr lang="fr-FR" sz="1400" dirty="0" smtClean="0">
                <a:solidFill>
                  <a:srgbClr val="A20000"/>
                </a:solidFill>
                <a:latin typeface="Times New Roman" pitchFamily="18" charset="0"/>
                <a:cs typeface="Times New Roman" pitchFamily="18" charset="0"/>
              </a:rPr>
              <a:t>1815-1887)</a:t>
            </a:r>
            <a:endParaRPr lang="fr-FR" sz="1400" dirty="0">
              <a:latin typeface="Times New Roman" pitchFamily="18" charset="0"/>
              <a:ea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Etude pour le vitrail du Saint-Sacrement, </a:t>
            </a:r>
            <a:endParaRPr lang="fr-FR" sz="1200" dirty="0">
              <a:latin typeface="Times New Roman" pitchFamily="18" charset="0"/>
              <a:cs typeface="Times New Roman" pitchFamily="18" charset="0"/>
            </a:endParaRP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Aquarelle </a:t>
            </a:r>
            <a:endParaRPr lang="fr-FR" sz="1200" dirty="0">
              <a:latin typeface="Times New Roman" pitchFamily="18" charset="0"/>
              <a:ea typeface="Times New Roman" pitchFamily="18" charset="0"/>
              <a:cs typeface="Times New Roman" pitchFamily="18" charset="0"/>
            </a:endParaRPr>
          </a:p>
          <a:p>
            <a:pPr>
              <a:lnSpc>
                <a:spcPct val="120000"/>
              </a:lnSpc>
            </a:pPr>
            <a:r>
              <a:rPr lang="fr-FR" sz="1200" dirty="0" smtClean="0">
                <a:latin typeface="Times New Roman" pitchFamily="18" charset="0"/>
                <a:cs typeface="Times New Roman" pitchFamily="18" charset="0"/>
              </a:rPr>
              <a:t>43 x 23 </a:t>
            </a:r>
            <a:r>
              <a:rPr lang="fr-FR" sz="1200" dirty="0">
                <a:latin typeface="Times New Roman" pitchFamily="18" charset="0"/>
                <a:cs typeface="Times New Roman" pitchFamily="18" charset="0"/>
              </a:rPr>
              <a:t>cm</a:t>
            </a:r>
          </a:p>
        </p:txBody>
      </p:sp>
      <p:pic>
        <p:nvPicPr>
          <p:cNvPr id="14338" name="Picture 2"/>
          <p:cNvPicPr>
            <a:picLocks noChangeAspect="1" noChangeArrowheads="1"/>
          </p:cNvPicPr>
          <p:nvPr/>
        </p:nvPicPr>
        <p:blipFill>
          <a:blip r:embed="rId3" cstate="print"/>
          <a:srcRect/>
          <a:stretch>
            <a:fillRect/>
          </a:stretch>
        </p:blipFill>
        <p:spPr bwMode="auto">
          <a:xfrm>
            <a:off x="6570836" y="546743"/>
            <a:ext cx="3096344" cy="6053521"/>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50789" y="2829718"/>
            <a:ext cx="4379887" cy="4106420"/>
          </a:xfrm>
          <a:prstGeom prst="rect">
            <a:avLst/>
          </a:prstGeom>
          <a:noFill/>
          <a:ln w="9525">
            <a:noFill/>
            <a:miter lim="800000"/>
            <a:headEnd/>
            <a:tailEnd/>
          </a:ln>
          <a:effectLst/>
        </p:spPr>
        <p:txBody>
          <a:bodyPr vert="horz" wrap="square" lIns="104306" tIns="52153" rIns="104306" bIns="52153" numCol="1"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Hippolyte Flandrin est l’un des principaux peintres religieux du milieu du XIXe siècle. Originaire de Lyon, Hippolyte Flandrin apprend très tôt à dessiner avec son frère ainé Auguste Flandrin, avant d’entrer à l’école des </a:t>
            </a:r>
            <a:r>
              <a:rPr lang="fr-FR" sz="1000" dirty="0" err="1">
                <a:latin typeface="Times New Roman" pitchFamily="18" charset="0"/>
                <a:cs typeface="Times New Roman" pitchFamily="18" charset="0"/>
              </a:rPr>
              <a:t>Beaux-Arts</a:t>
            </a:r>
            <a:r>
              <a:rPr lang="fr-FR" sz="1000" dirty="0">
                <a:latin typeface="Times New Roman" pitchFamily="18" charset="0"/>
                <a:cs typeface="Times New Roman" pitchFamily="18" charset="0"/>
              </a:rPr>
              <a:t> de Lyon. En 1829, il décide de se rendre à Paris avec son frère cadet Paul, pour étudier dans l’atelier du peintre Louis Hersent, avant de décider d’entrer dans l’atelier de son futur maître, Ingres. Il remporte </a:t>
            </a:r>
            <a:r>
              <a:rPr lang="fr-FR" sz="1000" dirty="0" smtClean="0">
                <a:latin typeface="Times New Roman" pitchFamily="18" charset="0"/>
                <a:cs typeface="Times New Roman" pitchFamily="18" charset="0"/>
              </a:rPr>
              <a:t>en </a:t>
            </a:r>
            <a:r>
              <a:rPr lang="fr-FR" sz="1000" dirty="0">
                <a:latin typeface="Times New Roman" pitchFamily="18" charset="0"/>
                <a:cs typeface="Times New Roman" pitchFamily="18" charset="0"/>
              </a:rPr>
              <a:t>1832 le grand Prix de Rome et part l’année suivante à la Villa Médicis. De retour à Paris en 1839 il se consacre </a:t>
            </a:r>
            <a:r>
              <a:rPr lang="fr-FR" sz="1000" dirty="0" smtClean="0">
                <a:latin typeface="Times New Roman" pitchFamily="18" charset="0"/>
                <a:cs typeface="Times New Roman" pitchFamily="18" charset="0"/>
              </a:rPr>
              <a:t>principalement à </a:t>
            </a:r>
            <a:r>
              <a:rPr lang="fr-FR" sz="1000" dirty="0">
                <a:latin typeface="Times New Roman" pitchFamily="18" charset="0"/>
                <a:cs typeface="Times New Roman" pitchFamily="18" charset="0"/>
              </a:rPr>
              <a:t>la peinture religieuse. Son talent remarqué par tous, lui vaudra de nombreuses et importantes commandes de l’Etat pour des édifices religieux, tel que Saint-Séverin et Saint-Vincent-de-Paul à Paris, Saint-Paul à Nîmes ou encore Saint </a:t>
            </a:r>
            <a:r>
              <a:rPr lang="fr-FR" sz="1000" dirty="0" err="1">
                <a:latin typeface="Times New Roman" pitchFamily="18" charset="0"/>
                <a:cs typeface="Times New Roman" pitchFamily="18" charset="0"/>
              </a:rPr>
              <a:t>Martin-d’Anay</a:t>
            </a:r>
            <a:r>
              <a:rPr lang="fr-FR" sz="1000" dirty="0">
                <a:latin typeface="Times New Roman" pitchFamily="18" charset="0"/>
                <a:cs typeface="Times New Roman" pitchFamily="18" charset="0"/>
              </a:rPr>
              <a:t> à Lyon. Les quatre commandes successives pour l’église Saint-Germain-des-Prés (le sanctuaire en 1842, le chœur en 1846, la nef en 1856 et les transepts en 1864), seront sa plus importante réalisation religieuse</a:t>
            </a:r>
            <a:r>
              <a:rPr lang="fr-FR" sz="1000" dirty="0" smtClean="0">
                <a:latin typeface="Times New Roman" pitchFamily="18" charset="0"/>
                <a:cs typeface="Times New Roman" pitchFamily="18" charset="0"/>
              </a:rPr>
              <a:t>.</a:t>
            </a: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Notre dessin est une étude pour l’un des saints personnages placés dans la partie supérieure gauche de la nef de Saint-Germain-des-Prés. Flandrin décide de placer deux personnages distincts entre les fenêtres. Dans la partie inférieure, il peint des scènes de l’Ancien Testament. On retrouve dans ce dessin le style graphique épuré d’Hippolyte Flandrin, une finesse du trait, proche de celui d’Ingres. Maria ou Myriam est la sœur ainée de Moïse qui surveillera son frère  placé dans un berceau sur les eaux du Nil, lorsque le Pharaon ordonne à son peuple de tuer les nouveau-nés mâles des Hébreux d’Égypte. Recueilli par la fille de Pharaon, cette dernière demandera à Maria de lui trouver une nourrice pour cet enfant. Elle lui proposera les services de sa propre mère qui élèvera alors son fils, sauvant ainsi Moïse de la mort. </a:t>
            </a:r>
          </a:p>
          <a:p>
            <a:pPr algn="just"/>
            <a:r>
              <a:rPr lang="fr-FR" sz="1000" dirty="0">
                <a:latin typeface="Times New Roman" pitchFamily="18" charset="0"/>
                <a:cs typeface="Times New Roman" pitchFamily="18" charset="0"/>
              </a:rPr>
              <a:t> </a:t>
            </a:r>
          </a:p>
        </p:txBody>
      </p:sp>
      <p:sp>
        <p:nvSpPr>
          <p:cNvPr id="1026" name="Rectangle 2"/>
          <p:cNvSpPr>
            <a:spLocks noChangeArrowheads="1"/>
          </p:cNvSpPr>
          <p:nvPr/>
        </p:nvSpPr>
        <p:spPr bwMode="auto">
          <a:xfrm>
            <a:off x="750588" y="990585"/>
            <a:ext cx="5604224" cy="1865807"/>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r>
              <a:rPr lang="fr-FR" sz="1400" dirty="0">
                <a:solidFill>
                  <a:srgbClr val="A20000"/>
                </a:solidFill>
                <a:latin typeface="Times New Roman" pitchFamily="18" charset="0"/>
                <a:cs typeface="Times New Roman" pitchFamily="18" charset="0"/>
              </a:rPr>
              <a:t>N</a:t>
            </a:r>
            <a:r>
              <a:rPr lang="fr-FR" sz="1400" dirty="0" smtClean="0">
                <a:solidFill>
                  <a:srgbClr val="A20000"/>
                </a:solidFill>
                <a:latin typeface="Times New Roman" pitchFamily="18" charset="0"/>
                <a:cs typeface="Times New Roman" pitchFamily="18" charset="0"/>
              </a:rPr>
              <a:t>° 12</a:t>
            </a:r>
            <a:endParaRPr lang="fr-FR" sz="1400" dirty="0">
              <a:solidFill>
                <a:srgbClr val="A20000"/>
              </a:solidFill>
              <a:latin typeface="Times New Roman" pitchFamily="18" charset="0"/>
              <a:cs typeface="Times New Roman" pitchFamily="18" charset="0"/>
            </a:endParaRPr>
          </a:p>
          <a:p>
            <a:r>
              <a:rPr lang="fr-FR" sz="1400" dirty="0">
                <a:solidFill>
                  <a:srgbClr val="A20000"/>
                </a:solidFill>
                <a:latin typeface="Times New Roman" pitchFamily="18" charset="0"/>
                <a:cs typeface="Times New Roman" pitchFamily="18" charset="0"/>
              </a:rPr>
              <a:t>Hippolyte FLANDRIN (1809-1864)</a:t>
            </a:r>
          </a:p>
          <a:p>
            <a:r>
              <a:rPr lang="fr-FR" sz="1200" i="1" dirty="0">
                <a:latin typeface="Times New Roman" pitchFamily="18" charset="0"/>
                <a:cs typeface="Times New Roman" pitchFamily="18" charset="0"/>
              </a:rPr>
              <a:t>Maria sœur de Moise, </a:t>
            </a:r>
            <a:r>
              <a:rPr lang="fr-FR" sz="1200" dirty="0" smtClean="0">
                <a:latin typeface="Times New Roman" pitchFamily="18" charset="0"/>
                <a:cs typeface="Times New Roman" pitchFamily="18" charset="0"/>
              </a:rPr>
              <a:t>vers 1856</a:t>
            </a:r>
            <a:r>
              <a:rPr lang="fr-FR" sz="1200" i="1" dirty="0">
                <a:latin typeface="Times New Roman" pitchFamily="18" charset="0"/>
                <a:cs typeface="Times New Roman" pitchFamily="18" charset="0"/>
              </a:rPr>
              <a:t/>
            </a:r>
            <a:br>
              <a:rPr lang="fr-FR" sz="1200" i="1" dirty="0">
                <a:latin typeface="Times New Roman" pitchFamily="18" charset="0"/>
                <a:cs typeface="Times New Roman" pitchFamily="18" charset="0"/>
              </a:rPr>
            </a:br>
            <a:r>
              <a:rPr lang="fr-FR" sz="1200" dirty="0">
                <a:latin typeface="Times New Roman" pitchFamily="18" charset="0"/>
                <a:cs typeface="Times New Roman" pitchFamily="18" charset="0"/>
              </a:rPr>
              <a:t>Mine de plomb sur papier </a:t>
            </a:r>
            <a:r>
              <a:rPr lang="fr-FR" sz="1200" dirty="0" smtClean="0">
                <a:latin typeface="Times New Roman" pitchFamily="18" charset="0"/>
                <a:cs typeface="Times New Roman" pitchFamily="18" charset="0"/>
              </a:rPr>
              <a:t>calque</a:t>
            </a:r>
          </a:p>
          <a:p>
            <a:r>
              <a:rPr lang="fr-FR" sz="1200" dirty="0" smtClean="0">
                <a:latin typeface="Times New Roman" pitchFamily="18" charset="0"/>
                <a:cs typeface="Times New Roman" pitchFamily="18" charset="0"/>
              </a:rPr>
              <a:t>30 x 15 cm</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a:latin typeface="Times New Roman" pitchFamily="18" charset="0"/>
                <a:cs typeface="Times New Roman" pitchFamily="18" charset="0"/>
              </a:rPr>
              <a:t>Signé du cachet en bas à </a:t>
            </a:r>
            <a:r>
              <a:rPr lang="fr-FR" sz="1200" dirty="0" smtClean="0">
                <a:latin typeface="Times New Roman" pitchFamily="18" charset="0"/>
                <a:cs typeface="Times New Roman" pitchFamily="18" charset="0"/>
              </a:rPr>
              <a:t>droite</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endParaRPr lang="fr-FR" sz="1200" dirty="0" smtClean="0">
              <a:latin typeface="Times New Roman" pitchFamily="18" charset="0"/>
              <a:cs typeface="Times New Roman" pitchFamily="18" charset="0"/>
            </a:endParaRP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51204" name="Picture 4" descr="http://www.paris.fr/viewmultimediadocument?multimediadocument-id=118536"/>
          <p:cNvPicPr>
            <a:picLocks noChangeAspect="1" noChangeArrowheads="1"/>
          </p:cNvPicPr>
          <p:nvPr/>
        </p:nvPicPr>
        <p:blipFill>
          <a:blip r:embed="rId3" cstate="print"/>
          <a:srcRect/>
          <a:stretch>
            <a:fillRect/>
          </a:stretch>
        </p:blipFill>
        <p:spPr bwMode="auto">
          <a:xfrm>
            <a:off x="6557838" y="4284687"/>
            <a:ext cx="3181350" cy="2505076"/>
          </a:xfrm>
          <a:prstGeom prst="rect">
            <a:avLst/>
          </a:prstGeom>
          <a:noFill/>
        </p:spPr>
      </p:pic>
      <p:pic>
        <p:nvPicPr>
          <p:cNvPr id="1028" name="Picture 4" descr="C:\Users\Raphaël\Desktop\flandrin maria.jpg"/>
          <p:cNvPicPr>
            <a:picLocks noChangeAspect="1" noChangeArrowheads="1"/>
          </p:cNvPicPr>
          <p:nvPr/>
        </p:nvPicPr>
        <p:blipFill>
          <a:blip r:embed="rId4" cstate="print"/>
          <a:srcRect l="4690" r="1501" b="-95"/>
          <a:stretch>
            <a:fillRect/>
          </a:stretch>
        </p:blipFill>
        <p:spPr bwMode="auto">
          <a:xfrm>
            <a:off x="7434932" y="756295"/>
            <a:ext cx="1440160" cy="324036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6140" y="4212679"/>
            <a:ext cx="9852495" cy="2912322"/>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endParaRPr lang="fr-FR" sz="1000" dirty="0" smtClean="0"/>
          </a:p>
          <a:p>
            <a:endParaRPr lang="fr-FR" sz="1000" dirty="0" smtClean="0"/>
          </a:p>
          <a:p>
            <a:endParaRPr lang="fr-FR" sz="1000" dirty="0"/>
          </a:p>
          <a:p>
            <a:endParaRPr lang="fr-FR" sz="1000" dirty="0" smtClean="0"/>
          </a:p>
          <a:p>
            <a:endParaRPr lang="fr-FR" sz="1000" dirty="0"/>
          </a:p>
          <a:p>
            <a:endParaRPr lang="fr-FR" sz="1000" dirty="0" smtClean="0"/>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666380" y="1188987"/>
            <a:ext cx="4968352" cy="14595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13</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smtClean="0">
              <a:solidFill>
                <a:srgbClr val="A20000"/>
              </a:solidFill>
              <a:latin typeface="Times New Roman" pitchFamily="18" charset="0"/>
              <a:ea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Jean BROC (1771-1850)</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La magicienne consultée, </a:t>
            </a:r>
            <a:r>
              <a:rPr lang="fr-FR" sz="1200" dirty="0" smtClean="0">
                <a:latin typeface="Times New Roman" pitchFamily="18" charset="0"/>
                <a:cs typeface="Times New Roman" pitchFamily="18" charset="0"/>
              </a:rPr>
              <a:t>vers 1819</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Mine de plomb sur papier</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19 </a:t>
            </a:r>
            <a:r>
              <a:rPr lang="fr-FR" sz="1200" dirty="0">
                <a:latin typeface="Times New Roman" pitchFamily="18" charset="0"/>
                <a:cs typeface="Times New Roman" pitchFamily="18" charset="0"/>
              </a:rPr>
              <a:t>x </a:t>
            </a:r>
            <a:r>
              <a:rPr lang="fr-FR" sz="1200" dirty="0" smtClean="0">
                <a:latin typeface="Times New Roman" pitchFamily="18" charset="0"/>
                <a:cs typeface="Times New Roman" pitchFamily="18" charset="0"/>
              </a:rPr>
              <a:t>9,5 cm</a:t>
            </a:r>
            <a:endParaRPr lang="fr-FR" sz="1200" dirty="0">
              <a:latin typeface="Times New Roman" pitchFamily="18" charset="0"/>
              <a:cs typeface="Times New Roman" pitchFamily="18" charset="0"/>
            </a:endParaRPr>
          </a:p>
        </p:txBody>
      </p:sp>
      <p:sp>
        <p:nvSpPr>
          <p:cNvPr id="20481" name="Rectangle 1"/>
          <p:cNvSpPr>
            <a:spLocks noChangeArrowheads="1"/>
          </p:cNvSpPr>
          <p:nvPr/>
        </p:nvSpPr>
        <p:spPr bwMode="auto">
          <a:xfrm>
            <a:off x="738188" y="3235339"/>
            <a:ext cx="9721080" cy="3785652"/>
          </a:xfrm>
          <a:prstGeom prst="rect">
            <a:avLst/>
          </a:prstGeom>
          <a:noFill/>
          <a:ln w="9525">
            <a:noFill/>
            <a:miter lim="800000"/>
            <a:headEnd/>
            <a:tailEnd/>
          </a:ln>
          <a:effectLst/>
        </p:spPr>
        <p:txBody>
          <a:bodyPr vert="horz" wrap="square" lIns="91440" tIns="45720" rIns="91440" bIns="45720" numCol="2" spcCol="432000" anchor="ctr" anchorCtr="0" compatLnSpc="1">
            <a:prstTxWarp prst="textNoShape">
              <a:avLst/>
            </a:prstTxWarp>
            <a:spAutoFit/>
          </a:bodyPr>
          <a:lstStyle/>
          <a:p>
            <a:pPr algn="just"/>
            <a:r>
              <a:rPr lang="fr-FR" sz="1000" dirty="0">
                <a:latin typeface="Times New Roman" pitchFamily="18" charset="0"/>
                <a:cs typeface="Times New Roman" pitchFamily="18" charset="0"/>
              </a:rPr>
              <a:t>Jean Broc est un peintre français, né en 1771 à Montignac </a:t>
            </a:r>
            <a:r>
              <a:rPr lang="fr-FR" sz="1000" dirty="0" smtClean="0">
                <a:latin typeface="Times New Roman" pitchFamily="18" charset="0"/>
                <a:cs typeface="Times New Roman" pitchFamily="18" charset="0"/>
              </a:rPr>
              <a:t>et mort </a:t>
            </a:r>
            <a:r>
              <a:rPr lang="fr-FR" sz="1000" dirty="0">
                <a:latin typeface="Times New Roman" pitchFamily="18" charset="0"/>
                <a:cs typeface="Times New Roman" pitchFamily="18" charset="0"/>
              </a:rPr>
              <a:t>en Pologne en </a:t>
            </a:r>
            <a:r>
              <a:rPr lang="fr-FR" sz="1000" dirty="0" smtClean="0">
                <a:latin typeface="Times New Roman" pitchFamily="18" charset="0"/>
                <a:cs typeface="Times New Roman" pitchFamily="18" charset="0"/>
              </a:rPr>
              <a:t>1850. Il fut </a:t>
            </a:r>
            <a:r>
              <a:rPr lang="fr-FR" sz="1000" dirty="0">
                <a:latin typeface="Times New Roman" pitchFamily="18" charset="0"/>
                <a:cs typeface="Times New Roman" pitchFamily="18" charset="0"/>
              </a:rPr>
              <a:t>élève de David, dans l'atelier duquel il fit partie du groupe des « Barbus. » Il présente au Salon de 1800 une grande toile intitulée  </a:t>
            </a:r>
            <a:r>
              <a:rPr lang="fr-FR" sz="1000" i="1" dirty="0">
                <a:latin typeface="Times New Roman" pitchFamily="18" charset="0"/>
                <a:cs typeface="Times New Roman" pitchFamily="18" charset="0"/>
              </a:rPr>
              <a:t>L’Ecole d’Apelle </a:t>
            </a:r>
            <a:r>
              <a:rPr lang="fr-FR" sz="1000" dirty="0">
                <a:latin typeface="Times New Roman" pitchFamily="18" charset="0"/>
                <a:cs typeface="Times New Roman" pitchFamily="18" charset="0"/>
              </a:rPr>
              <a:t>récemment restaurée et exposée au Musée du Louvre et pour laquelle il reçoit un premier prix d’honneur. Son tableau le plus célèbre</a:t>
            </a:r>
            <a:r>
              <a:rPr lang="fr-FR" sz="1000" i="1" dirty="0">
                <a:latin typeface="Times New Roman" pitchFamily="18" charset="0"/>
                <a:cs typeface="Times New Roman" pitchFamily="18" charset="0"/>
              </a:rPr>
              <a:t> </a:t>
            </a:r>
            <a:r>
              <a:rPr lang="fr-FR" sz="1000" dirty="0">
                <a:latin typeface="Times New Roman" pitchFamily="18" charset="0"/>
                <a:cs typeface="Times New Roman" pitchFamily="18" charset="0"/>
              </a:rPr>
              <a:t>la Mort d’Hyacinthe, (conservé au musée Sainte-Croix de Poitiers) constitue avec </a:t>
            </a:r>
            <a:r>
              <a:rPr lang="fr-FR" sz="1000" i="1" dirty="0">
                <a:latin typeface="Times New Roman" pitchFamily="18" charset="0"/>
                <a:cs typeface="Times New Roman" pitchFamily="18" charset="0"/>
              </a:rPr>
              <a:t>Le Naufrage de Virginie</a:t>
            </a:r>
            <a:r>
              <a:rPr lang="fr-FR" sz="1000" dirty="0">
                <a:latin typeface="Times New Roman" pitchFamily="18" charset="0"/>
                <a:cs typeface="Times New Roman" pitchFamily="18" charset="0"/>
              </a:rPr>
              <a:t> son envoi au salon de 1801.  Tombé dans un oubli relatif entre 1810 et 1817, Broc connait de nouveau les faveurs du Salon en 1819 avec une toile intitulée </a:t>
            </a:r>
            <a:r>
              <a:rPr lang="fr-FR" sz="1000" i="1" dirty="0">
                <a:latin typeface="Times New Roman" pitchFamily="18" charset="0"/>
                <a:cs typeface="Times New Roman" pitchFamily="18" charset="0"/>
              </a:rPr>
              <a:t>La diseuse de bonne aventure </a:t>
            </a:r>
            <a:r>
              <a:rPr lang="fr-FR" sz="1000" dirty="0">
                <a:latin typeface="Times New Roman" pitchFamily="18" charset="0"/>
                <a:cs typeface="Times New Roman" pitchFamily="18" charset="0"/>
              </a:rPr>
              <a:t>ou</a:t>
            </a:r>
            <a:r>
              <a:rPr lang="fr-FR" sz="1000" i="1" dirty="0">
                <a:latin typeface="Times New Roman" pitchFamily="18" charset="0"/>
                <a:cs typeface="Times New Roman" pitchFamily="18" charset="0"/>
              </a:rPr>
              <a:t> la magicienne consultée. </a:t>
            </a:r>
            <a:endParaRPr lang="fr-FR" sz="1000" i="1"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Traitée dans le </a:t>
            </a:r>
            <a:r>
              <a:rPr lang="fr-FR" sz="1000" dirty="0" smtClean="0">
                <a:latin typeface="Times New Roman" pitchFamily="18" charset="0"/>
                <a:cs typeface="Times New Roman" pitchFamily="18" charset="0"/>
              </a:rPr>
              <a:t>goût </a:t>
            </a:r>
            <a:r>
              <a:rPr lang="fr-FR" sz="1000" dirty="0">
                <a:latin typeface="Times New Roman" pitchFamily="18" charset="0"/>
                <a:cs typeface="Times New Roman" pitchFamily="18" charset="0"/>
              </a:rPr>
              <a:t>troubadour cher à la Restauration et fortement influencée par Caravage, le tableau est acheté par Louis XVIII pour la somme de </a:t>
            </a:r>
            <a:r>
              <a:rPr lang="fr-FR" sz="1000" dirty="0" smtClean="0">
                <a:latin typeface="Times New Roman" pitchFamily="18" charset="0"/>
                <a:cs typeface="Times New Roman" pitchFamily="18" charset="0"/>
              </a:rPr>
              <a:t>1200 Francs. </a:t>
            </a:r>
            <a:r>
              <a:rPr lang="fr-FR" sz="1000" dirty="0">
                <a:latin typeface="Times New Roman" pitchFamily="18" charset="0"/>
                <a:cs typeface="Times New Roman" pitchFamily="18" charset="0"/>
              </a:rPr>
              <a:t>Les trois versions connues de cette œuvre (copies ou redites autographes, de Bayeux, Béziers et </a:t>
            </a:r>
            <a:r>
              <a:rPr lang="fr-FR" sz="1000" dirty="0" err="1">
                <a:latin typeface="Times New Roman" pitchFamily="18" charset="0"/>
                <a:cs typeface="Times New Roman" pitchFamily="18" charset="0"/>
              </a:rPr>
              <a:t>Châlons</a:t>
            </a:r>
            <a:r>
              <a:rPr lang="fr-FR" sz="1000" dirty="0">
                <a:latin typeface="Times New Roman" pitchFamily="18" charset="0"/>
                <a:cs typeface="Times New Roman" pitchFamily="18" charset="0"/>
              </a:rPr>
              <a:t> en Champagne) reflètent le succès de cette composition à son époque.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Notre dessin de petit format  prépare ou reprend le groupe central des deux femmes, et  semble être le seul connu à ce  jour de la main de Jean Broc. Le traitement très doux des contours à la mine de plomb estompée, montre l’influence des dessins de </a:t>
            </a:r>
            <a:r>
              <a:rPr lang="fr-FR" sz="1000" dirty="0" err="1">
                <a:latin typeface="Times New Roman" pitchFamily="18" charset="0"/>
                <a:cs typeface="Times New Roman" pitchFamily="18" charset="0"/>
              </a:rPr>
              <a:t>Girodet</a:t>
            </a:r>
            <a:r>
              <a:rPr lang="fr-FR" sz="1000" dirty="0">
                <a:latin typeface="Times New Roman" pitchFamily="18" charset="0"/>
                <a:cs typeface="Times New Roman" pitchFamily="18" charset="0"/>
              </a:rPr>
              <a:t> et des portraits d’Isabey, bien loin de la froideur davidienne des peintures de ses premières années. </a:t>
            </a:r>
            <a:endParaRPr lang="fr-FR" sz="1000" dirty="0" smtClean="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B</a:t>
            </a:r>
            <a:r>
              <a:rPr lang="fr-FR" sz="1000" dirty="0" smtClean="0">
                <a:latin typeface="Times New Roman" pitchFamily="18" charset="0"/>
                <a:cs typeface="Times New Roman" pitchFamily="18" charset="0"/>
              </a:rPr>
              <a:t>ibliographie </a:t>
            </a:r>
            <a:r>
              <a:rPr lang="fr-FR" sz="1000" dirty="0">
                <a:latin typeface="Times New Roman" pitchFamily="18" charset="0"/>
                <a:cs typeface="Times New Roman" pitchFamily="18" charset="0"/>
              </a:rPr>
              <a:t>: </a:t>
            </a:r>
            <a:r>
              <a:rPr lang="fr-FR" sz="1000" i="1" dirty="0">
                <a:latin typeface="Times New Roman" pitchFamily="18" charset="0"/>
                <a:cs typeface="Times New Roman" pitchFamily="18" charset="0"/>
              </a:rPr>
              <a:t>Jean Broc, La Mort </a:t>
            </a:r>
            <a:r>
              <a:rPr lang="fr-FR" sz="1000" i="1" dirty="0" smtClean="0">
                <a:latin typeface="Times New Roman" pitchFamily="18" charset="0"/>
                <a:cs typeface="Times New Roman" pitchFamily="18" charset="0"/>
              </a:rPr>
              <a:t>d'Hyacinthe</a:t>
            </a:r>
            <a:r>
              <a:rPr lang="fr-FR" sz="1000" dirty="0" smtClean="0">
                <a:latin typeface="Times New Roman" pitchFamily="18" charset="0"/>
                <a:cs typeface="Times New Roman" pitchFamily="18" charset="0"/>
              </a:rPr>
              <a:t>, </a:t>
            </a:r>
            <a:r>
              <a:rPr lang="fr-FR" sz="1000" dirty="0">
                <a:latin typeface="Times New Roman" pitchFamily="18" charset="0"/>
                <a:cs typeface="Times New Roman" pitchFamily="18" charset="0"/>
              </a:rPr>
              <a:t>catalogue/dossier publié par les Musées de la Ville de Poitiers, </a:t>
            </a:r>
            <a:r>
              <a:rPr lang="fr-FR" sz="1000" dirty="0" smtClean="0">
                <a:latin typeface="Times New Roman" pitchFamily="18" charset="0"/>
                <a:cs typeface="Times New Roman" pitchFamily="18" charset="0"/>
              </a:rPr>
              <a:t>2013, reproduit page 23. </a:t>
            </a:r>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p:txBody>
      </p:sp>
      <p:pic>
        <p:nvPicPr>
          <p:cNvPr id="22530" name="Picture 2" descr="C:\Users\Raphaël\Documents\La Nouvelle Athènes\Photos oeuvres\Photos oeuvres expo\Broc\IMG_1189.JPG"/>
          <p:cNvPicPr>
            <a:picLocks noChangeAspect="1" noChangeArrowheads="1"/>
          </p:cNvPicPr>
          <p:nvPr/>
        </p:nvPicPr>
        <p:blipFill>
          <a:blip r:embed="rId3" cstate="print"/>
          <a:srcRect/>
          <a:stretch>
            <a:fillRect/>
          </a:stretch>
        </p:blipFill>
        <p:spPr bwMode="auto">
          <a:xfrm>
            <a:off x="6807527" y="396255"/>
            <a:ext cx="2427605" cy="2942706"/>
          </a:xfrm>
          <a:prstGeom prst="rect">
            <a:avLst/>
          </a:prstGeom>
          <a:noFill/>
        </p:spPr>
      </p:pic>
      <p:pic>
        <p:nvPicPr>
          <p:cNvPr id="22531" name="Picture 3" descr="C:\Users\Raphaël\Documents\La Nouvelle Athènes\Oeuvres définitives\Jean Broc La diseuse de bonne aventure 1819\Beziers.jpg"/>
          <p:cNvPicPr>
            <a:picLocks noChangeAspect="1" noChangeArrowheads="1"/>
          </p:cNvPicPr>
          <p:nvPr/>
        </p:nvPicPr>
        <p:blipFill>
          <a:blip r:embed="rId4" cstate="print"/>
          <a:srcRect/>
          <a:stretch>
            <a:fillRect/>
          </a:stretch>
        </p:blipFill>
        <p:spPr bwMode="auto">
          <a:xfrm>
            <a:off x="6330427" y="3636615"/>
            <a:ext cx="3408761" cy="2915161"/>
          </a:xfrm>
          <a:prstGeom prst="rect">
            <a:avLst/>
          </a:prstGeom>
          <a:noFill/>
        </p:spPr>
      </p:pic>
      <p:sp>
        <p:nvSpPr>
          <p:cNvPr id="10" name="ZoneTexte 9"/>
          <p:cNvSpPr txBox="1"/>
          <p:nvPr/>
        </p:nvSpPr>
        <p:spPr>
          <a:xfrm>
            <a:off x="6354812" y="6444927"/>
            <a:ext cx="3384376" cy="461665"/>
          </a:xfrm>
          <a:prstGeom prst="rect">
            <a:avLst/>
          </a:prstGeom>
          <a:noFill/>
        </p:spPr>
        <p:txBody>
          <a:bodyPr wrap="square" rtlCol="0">
            <a:spAutoFit/>
          </a:bodyPr>
          <a:lstStyle/>
          <a:p>
            <a:endParaRPr lang="fr-FR" sz="800" dirty="0">
              <a:latin typeface="Times New Roman" pitchFamily="18" charset="0"/>
              <a:cs typeface="Times New Roman" pitchFamily="18" charset="0"/>
            </a:endParaRPr>
          </a:p>
          <a:p>
            <a:r>
              <a:rPr lang="fr-FR" sz="800" dirty="0" smtClean="0">
                <a:latin typeface="Times New Roman" pitchFamily="18" charset="0"/>
                <a:cs typeface="Times New Roman" pitchFamily="18" charset="0"/>
              </a:rPr>
              <a:t>Jean Broc, </a:t>
            </a:r>
            <a:r>
              <a:rPr lang="fr-FR" sz="800" i="1" dirty="0" smtClean="0">
                <a:latin typeface="Times New Roman" pitchFamily="18" charset="0"/>
                <a:cs typeface="Times New Roman" pitchFamily="18" charset="0"/>
              </a:rPr>
              <a:t>La diseuse de bonne aventure </a:t>
            </a:r>
            <a:r>
              <a:rPr lang="fr-FR" sz="800" dirty="0" smtClean="0">
                <a:latin typeface="Times New Roman" pitchFamily="18" charset="0"/>
                <a:cs typeface="Times New Roman" pitchFamily="18" charset="0"/>
              </a:rPr>
              <a:t>ou </a:t>
            </a:r>
            <a:r>
              <a:rPr lang="fr-FR" sz="800" i="1" dirty="0" smtClean="0">
                <a:latin typeface="Times New Roman" pitchFamily="18" charset="0"/>
                <a:cs typeface="Times New Roman" pitchFamily="18" charset="0"/>
              </a:rPr>
              <a:t> La Magicienne consultée, </a:t>
            </a:r>
            <a:r>
              <a:rPr lang="fr-FR" sz="800" dirty="0" smtClean="0">
                <a:latin typeface="Times New Roman" pitchFamily="18" charset="0"/>
                <a:cs typeface="Times New Roman" pitchFamily="18" charset="0"/>
              </a:rPr>
              <a:t>1819, Musée de Béziers</a:t>
            </a:r>
            <a:endParaRPr lang="fr-FR" sz="800"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3060551"/>
            <a:ext cx="4379887" cy="3644755"/>
          </a:xfrm>
          <a:prstGeom prst="rect">
            <a:avLst/>
          </a:prstGeom>
          <a:noFill/>
          <a:ln w="9525">
            <a:noFill/>
            <a:miter lim="800000"/>
            <a:headEnd/>
            <a:tailEnd/>
          </a:ln>
          <a:effectLst/>
        </p:spPr>
        <p:txBody>
          <a:bodyPr vert="horz" wrap="square" lIns="104306" tIns="52153" rIns="104306" bIns="52153" numCol="1"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Issu d’un milieu modeste, Eugene Carrière passe son enfance et sa jeunesse à Strasbourg. Il y fréquente à partir de 1862 l’école municipale de dessin et, dés 1864, est placé comme apprentis chez un lithographe industriel. En 1869 contre l’avis de son père il s’installe à Paris et entre dans l’atelier de Cabanel, puis à l’école de Beaux-arts en 1873. En 1876 il échoue au prix de Rome et expose pour la première fois au Salon. </a:t>
            </a:r>
          </a:p>
          <a:p>
            <a:pPr algn="just"/>
            <a:r>
              <a:rPr lang="fr-FR" sz="1000" dirty="0">
                <a:latin typeface="Times New Roman" pitchFamily="18" charset="0"/>
                <a:cs typeface="Times New Roman" pitchFamily="18" charset="0"/>
              </a:rPr>
              <a:t>Cette gouache date de cette même année et constitue comme indiqué au verso « la maquette pour la montée en Loge de l’artiste pour le prix de Rome ». Une longue mention manuscrite au dos de l’encadrement précise le sujet : « Samuel et le prophète Elie », hommage au frère du peintre, Gustave. Dans cette œuvre surprenante et colorée, loin de la production  postérieure de l’artiste on ressent l’influence de son </a:t>
            </a:r>
            <a:r>
              <a:rPr lang="fr-FR" sz="1000" dirty="0" smtClean="0">
                <a:latin typeface="Times New Roman" pitchFamily="18" charset="0"/>
                <a:cs typeface="Times New Roman" pitchFamily="18" charset="0"/>
              </a:rPr>
              <a:t>maître </a:t>
            </a:r>
            <a:r>
              <a:rPr lang="fr-FR" sz="1000" dirty="0">
                <a:latin typeface="Times New Roman" pitchFamily="18" charset="0"/>
                <a:cs typeface="Times New Roman" pitchFamily="18" charset="0"/>
              </a:rPr>
              <a:t>d’alors, Alexandre Cabanel et du goût dominant de l’Académie. Effectivement Eugène Carrière est resté célèbre pour ses toiles, principalement des portraits, </a:t>
            </a:r>
            <a:r>
              <a:rPr lang="fr-FR" sz="1000" dirty="0" smtClean="0">
                <a:latin typeface="Times New Roman" pitchFamily="18" charset="0"/>
                <a:cs typeface="Times New Roman" pitchFamily="18" charset="0"/>
              </a:rPr>
              <a:t>traités </a:t>
            </a:r>
            <a:r>
              <a:rPr lang="fr-FR" sz="1000" dirty="0">
                <a:latin typeface="Times New Roman" pitchFamily="18" charset="0"/>
                <a:cs typeface="Times New Roman" pitchFamily="18" charset="0"/>
              </a:rPr>
              <a:t>de manière systématique dans un camaïeu de brun sépia.  </a:t>
            </a:r>
          </a:p>
          <a:p>
            <a:pPr algn="just"/>
            <a:r>
              <a:rPr lang="fr-FR" sz="1000" dirty="0">
                <a:latin typeface="Times New Roman" pitchFamily="18" charset="0"/>
                <a:cs typeface="Times New Roman" pitchFamily="18" charset="0"/>
              </a:rPr>
              <a:t>Le sujet du Prix de Rome de 1876 s’inspire d’un passage de l’ancien testament :  </a:t>
            </a:r>
          </a:p>
          <a:p>
            <a:pPr algn="just"/>
            <a:r>
              <a:rPr lang="fr-FR" sz="1000" dirty="0">
                <a:latin typeface="Times New Roman" pitchFamily="18" charset="0"/>
                <a:cs typeface="Times New Roman" pitchFamily="18" charset="0"/>
              </a:rPr>
              <a:t>« Le prophète Elie ayant mécontenté Dieu, le seigneur charge le jeune Samuel de lui faire des reproches. Dans la nuit reposant dans le temple, Samuel s’entendit appeler par trois fois. Reconnaissant la voix, se levant sur sa couche, il répondit : Seigneur me voici. »</a:t>
            </a:r>
          </a:p>
          <a:p>
            <a:pPr algn="just"/>
            <a:r>
              <a:rPr lang="fr-FR" sz="1000" dirty="0">
                <a:latin typeface="Times New Roman" pitchFamily="18" charset="0"/>
                <a:cs typeface="Times New Roman" pitchFamily="18" charset="0"/>
              </a:rPr>
              <a:t>Ce rare témoignage des années de formation d’Eugène Carrière, est inédit et contraste avec la position que prendra l’artiste plus tard vis-à-vis de l’académie en général et du prix de Rome en particulier.  </a:t>
            </a:r>
          </a:p>
        </p:txBody>
      </p:sp>
      <p:sp>
        <p:nvSpPr>
          <p:cNvPr id="1026" name="Rectangle 2"/>
          <p:cNvSpPr>
            <a:spLocks noChangeArrowheads="1"/>
          </p:cNvSpPr>
          <p:nvPr/>
        </p:nvSpPr>
        <p:spPr bwMode="auto">
          <a:xfrm>
            <a:off x="678580" y="953652"/>
            <a:ext cx="5604224" cy="1939673"/>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14</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lnSpc>
                <a:spcPct val="120000"/>
              </a:lnSpc>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a:solidFill>
                  <a:srgbClr val="A20000"/>
                </a:solidFill>
                <a:latin typeface="Times New Roman" pitchFamily="18" charset="0"/>
                <a:cs typeface="Times New Roman" pitchFamily="18" charset="0"/>
              </a:rPr>
              <a:t>Eugene </a:t>
            </a:r>
            <a:r>
              <a:rPr lang="fr-FR" sz="1400" dirty="0" smtClean="0">
                <a:solidFill>
                  <a:srgbClr val="A20000"/>
                </a:solidFill>
                <a:latin typeface="Times New Roman" pitchFamily="18" charset="0"/>
                <a:cs typeface="Times New Roman" pitchFamily="18" charset="0"/>
              </a:rPr>
              <a:t>CARRIERE (1849-1904) </a:t>
            </a:r>
            <a:endParaRPr lang="fr-FR" sz="1400" dirty="0">
              <a:solidFill>
                <a:srgbClr val="A20000"/>
              </a:solidFill>
              <a:latin typeface="Times New Roman" pitchFamily="18" charset="0"/>
              <a:cs typeface="Times New Roman" pitchFamily="18" charset="0"/>
            </a:endParaRPr>
          </a:p>
          <a:p>
            <a:r>
              <a:rPr lang="fr-FR" sz="1200" i="1" dirty="0">
                <a:latin typeface="Times New Roman" pitchFamily="18" charset="0"/>
                <a:cs typeface="Times New Roman" pitchFamily="18" charset="0"/>
              </a:rPr>
              <a:t>Samuel et le prophète</a:t>
            </a:r>
            <a:r>
              <a:rPr lang="fr-FR" sz="1200" dirty="0">
                <a:latin typeface="Times New Roman" pitchFamily="18" charset="0"/>
                <a:cs typeface="Times New Roman" pitchFamily="18" charset="0"/>
              </a:rPr>
              <a:t> </a:t>
            </a:r>
            <a:r>
              <a:rPr lang="fr-FR" sz="1200" i="1" dirty="0">
                <a:latin typeface="Times New Roman" pitchFamily="18" charset="0"/>
                <a:cs typeface="Times New Roman" pitchFamily="18" charset="0"/>
              </a:rPr>
              <a:t>Elie</a:t>
            </a:r>
            <a:r>
              <a:rPr lang="fr-FR" sz="1200" dirty="0">
                <a:latin typeface="Times New Roman" pitchFamily="18" charset="0"/>
                <a:cs typeface="Times New Roman" pitchFamily="18" charset="0"/>
              </a:rPr>
              <a:t>, 1876</a:t>
            </a:r>
          </a:p>
          <a:p>
            <a:r>
              <a:rPr lang="fr-FR" sz="1200" dirty="0">
                <a:latin typeface="Times New Roman" pitchFamily="18" charset="0"/>
                <a:cs typeface="Times New Roman" pitchFamily="18" charset="0"/>
              </a:rPr>
              <a:t>Gouache sur papier</a:t>
            </a:r>
          </a:p>
          <a:p>
            <a:r>
              <a:rPr lang="fr-FR" sz="1200" dirty="0" smtClean="0">
                <a:latin typeface="Times New Roman" pitchFamily="18" charset="0"/>
                <a:cs typeface="Times New Roman" pitchFamily="18" charset="0"/>
              </a:rPr>
              <a:t> 39 x 51 cm</a:t>
            </a:r>
          </a:p>
          <a:p>
            <a:r>
              <a:rPr lang="fr-FR" sz="1200" dirty="0" smtClean="0">
                <a:latin typeface="Times New Roman" pitchFamily="18" charset="0"/>
                <a:cs typeface="Times New Roman" pitchFamily="18" charset="0"/>
              </a:rPr>
              <a:t>Dédicace au verso de l’encadrement</a:t>
            </a: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49153" name="Picture 1" descr="C:\Users\Raphaël\Documents\La Nouvelle Athènes\Photos oeuvres\Photos oeuvres expo\Eugene Carriere Samuel et Elie\IMG_1246.JPG"/>
          <p:cNvPicPr>
            <a:picLocks noChangeAspect="1" noChangeArrowheads="1"/>
          </p:cNvPicPr>
          <p:nvPr/>
        </p:nvPicPr>
        <p:blipFill>
          <a:blip r:embed="rId3" cstate="print"/>
          <a:srcRect/>
          <a:stretch>
            <a:fillRect/>
          </a:stretch>
        </p:blipFill>
        <p:spPr bwMode="auto">
          <a:xfrm>
            <a:off x="5418708" y="426564"/>
            <a:ext cx="4968552" cy="3776221"/>
          </a:xfrm>
          <a:prstGeom prst="rect">
            <a:avLst/>
          </a:prstGeom>
          <a:noFill/>
        </p:spPr>
      </p:pic>
      <p:pic>
        <p:nvPicPr>
          <p:cNvPr id="5" name="Picture 1" descr="C:\Users\Raphaël\Documents\La Nouvelle Athènes\Photos oeuvres\Photos oeuvres expo\Eugene Carriere Samuel et Elie\IMG_1246.JPG"/>
          <p:cNvPicPr>
            <a:picLocks noChangeAspect="1" noChangeArrowheads="1"/>
          </p:cNvPicPr>
          <p:nvPr/>
        </p:nvPicPr>
        <p:blipFill>
          <a:blip r:embed="rId4" cstate="print"/>
          <a:srcRect l="24638" t="26696" r="40580" b="31352"/>
          <a:stretch>
            <a:fillRect/>
          </a:stretch>
        </p:blipFill>
        <p:spPr bwMode="auto">
          <a:xfrm>
            <a:off x="6629752" y="4428703"/>
            <a:ext cx="2749396" cy="252028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612280"/>
            <a:ext cx="9852495" cy="6745054"/>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endParaRPr lang="fr-FR" sz="1000" dirty="0" smtClean="0"/>
          </a:p>
          <a:p>
            <a:pPr algn="just"/>
            <a:endParaRPr lang="fr-FR" sz="1000" dirty="0"/>
          </a:p>
          <a:p>
            <a:pPr algn="just"/>
            <a:endParaRPr lang="fr-FR" sz="1000" dirty="0" smtClean="0"/>
          </a:p>
          <a:p>
            <a:pPr algn="just"/>
            <a:endParaRPr lang="fr-FR" sz="1000" dirty="0"/>
          </a:p>
          <a:p>
            <a:pPr algn="just"/>
            <a:endParaRPr lang="fr-FR" sz="1000" dirty="0" smtClean="0"/>
          </a:p>
          <a:p>
            <a:pPr algn="just"/>
            <a:endParaRPr lang="fr-FR" sz="1000" dirty="0"/>
          </a:p>
          <a:p>
            <a:pPr algn="just"/>
            <a:endParaRPr lang="fr-FR" sz="1000" dirty="0" smtClean="0"/>
          </a:p>
          <a:p>
            <a:pPr algn="just"/>
            <a:endParaRPr lang="fr-FR" sz="1000" dirty="0"/>
          </a:p>
          <a:p>
            <a:pPr algn="just"/>
            <a:endParaRPr lang="fr-FR" sz="1000" dirty="0" smtClean="0"/>
          </a:p>
          <a:p>
            <a:pPr algn="just"/>
            <a:endParaRPr lang="fr-FR" sz="1000" dirty="0"/>
          </a:p>
          <a:p>
            <a:pPr algn="just"/>
            <a:endParaRPr lang="fr-FR" sz="1000" dirty="0" smtClean="0"/>
          </a:p>
          <a:p>
            <a:pPr algn="just"/>
            <a:endParaRPr lang="fr-FR" sz="1000" dirty="0"/>
          </a:p>
          <a:p>
            <a:pPr algn="just"/>
            <a:endParaRPr lang="fr-FR" sz="1000" dirty="0" smtClean="0"/>
          </a:p>
          <a:p>
            <a:pPr algn="just"/>
            <a:endParaRPr lang="fr-FR" sz="1000" dirty="0"/>
          </a:p>
          <a:p>
            <a:pPr algn="just"/>
            <a:endParaRPr lang="fr-FR" sz="1000" dirty="0" smtClean="0"/>
          </a:p>
          <a:p>
            <a:pPr algn="just"/>
            <a:endParaRPr lang="fr-FR" sz="1000" dirty="0"/>
          </a:p>
          <a:p>
            <a:pPr algn="just"/>
            <a:endParaRPr lang="fr-FR" sz="1000" dirty="0"/>
          </a:p>
          <a:p>
            <a:pPr algn="just"/>
            <a:r>
              <a:rPr lang="fr-FR" sz="1000" dirty="0" smtClean="0">
                <a:latin typeface="Times New Roman" pitchFamily="18" charset="0"/>
                <a:cs typeface="Times New Roman" pitchFamily="18" charset="0"/>
              </a:rPr>
              <a:t>Jean-Jacques </a:t>
            </a:r>
            <a:r>
              <a:rPr lang="fr-FR" sz="1000" dirty="0">
                <a:latin typeface="Times New Roman" pitchFamily="18" charset="0"/>
                <a:cs typeface="Times New Roman" pitchFamily="18" charset="0"/>
              </a:rPr>
              <a:t>Henner est un peintre français né à </a:t>
            </a:r>
            <a:r>
              <a:rPr lang="fr-FR" sz="1000" dirty="0" err="1">
                <a:latin typeface="Times New Roman" pitchFamily="18" charset="0"/>
                <a:cs typeface="Times New Roman" pitchFamily="18" charset="0"/>
              </a:rPr>
              <a:t>Bernwiller</a:t>
            </a:r>
            <a:r>
              <a:rPr lang="fr-FR" sz="1000" dirty="0">
                <a:latin typeface="Times New Roman" pitchFamily="18" charset="0"/>
                <a:cs typeface="Times New Roman" pitchFamily="18" charset="0"/>
              </a:rPr>
              <a:t> en 1829. Après un passage  dans l’atelier de Gabriel-Christophe Guérin à Strasbourg, il poursuit ses études à partir de 1848 à l’école des beaux-arts de Paris dans l’atelier de Michel-Martin </a:t>
            </a:r>
            <a:r>
              <a:rPr lang="fr-FR" sz="1000" dirty="0" err="1">
                <a:latin typeface="Times New Roman" pitchFamily="18" charset="0"/>
                <a:cs typeface="Times New Roman" pitchFamily="18" charset="0"/>
              </a:rPr>
              <a:t>Drolling</a:t>
            </a:r>
            <a:r>
              <a:rPr lang="fr-FR" sz="1000" dirty="0">
                <a:latin typeface="Times New Roman" pitchFamily="18" charset="0"/>
                <a:cs typeface="Times New Roman" pitchFamily="18" charset="0"/>
              </a:rPr>
              <a:t> puis dans </a:t>
            </a:r>
            <a:r>
              <a:rPr lang="fr-FR" sz="1000" dirty="0" smtClean="0">
                <a:latin typeface="Times New Roman" pitchFamily="18" charset="0"/>
                <a:cs typeface="Times New Roman" pitchFamily="18" charset="0"/>
              </a:rPr>
              <a:t>celui d’Edouard Picot. Il </a:t>
            </a:r>
            <a:r>
              <a:rPr lang="fr-FR" sz="1000" dirty="0">
                <a:latin typeface="Times New Roman" pitchFamily="18" charset="0"/>
                <a:cs typeface="Times New Roman" pitchFamily="18" charset="0"/>
              </a:rPr>
              <a:t>remporte le Prix de Rome à la troisième tentative en 1858 sur le sujet </a:t>
            </a:r>
            <a:r>
              <a:rPr lang="fr-FR" sz="1000" i="1" dirty="0">
                <a:latin typeface="Times New Roman" pitchFamily="18" charset="0"/>
                <a:cs typeface="Times New Roman" pitchFamily="18" charset="0"/>
              </a:rPr>
              <a:t>d’Adam et Eve découvrant le corps d’Abel</a:t>
            </a:r>
            <a:r>
              <a:rPr lang="fr-FR" sz="1000" dirty="0">
                <a:latin typeface="Times New Roman" pitchFamily="18" charset="0"/>
                <a:cs typeface="Times New Roman" pitchFamily="18" charset="0"/>
              </a:rPr>
              <a:t>. Après un séjour de cinq ans à la Villa Médicis à Rome, Henner expose régulièrement au Salon jusqu’en 1903</a:t>
            </a:r>
            <a:r>
              <a:rPr lang="fr-FR" sz="1000" dirty="0" smtClean="0">
                <a:latin typeface="Times New Roman" pitchFamily="18" charset="0"/>
                <a:cs typeface="Times New Roman" pitchFamily="18" charset="0"/>
              </a:rPr>
              <a:t>. Son œuvre est constitué majoritairement de nus, de portraits et de quelques sujets religieux.</a:t>
            </a:r>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
            </a:r>
            <a:br>
              <a:rPr lang="fr-FR" sz="1000" dirty="0">
                <a:latin typeface="Times New Roman" pitchFamily="18" charset="0"/>
                <a:cs typeface="Times New Roman" pitchFamily="18" charset="0"/>
              </a:rPr>
            </a:br>
            <a:r>
              <a:rPr lang="fr-FR" sz="1000" dirty="0">
                <a:latin typeface="Times New Roman" pitchFamily="18" charset="0"/>
                <a:cs typeface="Times New Roman" pitchFamily="18" charset="0"/>
              </a:rPr>
              <a:t>Si </a:t>
            </a:r>
            <a:r>
              <a:rPr lang="fr-FR" sz="1000" dirty="0" smtClean="0">
                <a:latin typeface="Times New Roman" pitchFamily="18" charset="0"/>
                <a:cs typeface="Times New Roman" pitchFamily="18" charset="0"/>
              </a:rPr>
              <a:t> ses </a:t>
            </a:r>
            <a:r>
              <a:rPr lang="fr-FR" sz="1000" dirty="0">
                <a:latin typeface="Times New Roman" pitchFamily="18" charset="0"/>
                <a:cs typeface="Times New Roman" pitchFamily="18" charset="0"/>
              </a:rPr>
              <a:t>jeunes </a:t>
            </a:r>
            <a:r>
              <a:rPr lang="fr-FR" sz="1000" dirty="0" smtClean="0">
                <a:latin typeface="Times New Roman" pitchFamily="18" charset="0"/>
                <a:cs typeface="Times New Roman" pitchFamily="18" charset="0"/>
              </a:rPr>
              <a:t> femmes </a:t>
            </a:r>
            <a:r>
              <a:rPr lang="fr-FR" sz="1000" dirty="0">
                <a:latin typeface="Times New Roman" pitchFamily="18" charset="0"/>
                <a:cs typeface="Times New Roman" pitchFamily="18" charset="0"/>
              </a:rPr>
              <a:t>aux cheveux </a:t>
            </a:r>
            <a:r>
              <a:rPr lang="fr-FR" sz="1000" dirty="0" smtClean="0">
                <a:latin typeface="Times New Roman" pitchFamily="18" charset="0"/>
                <a:cs typeface="Times New Roman" pitchFamily="18" charset="0"/>
              </a:rPr>
              <a:t> roux </a:t>
            </a:r>
            <a:r>
              <a:rPr lang="fr-FR" sz="1000" dirty="0">
                <a:latin typeface="Times New Roman" pitchFamily="18" charset="0"/>
                <a:cs typeface="Times New Roman" pitchFamily="18" charset="0"/>
              </a:rPr>
              <a:t>restent dans la </a:t>
            </a:r>
            <a:r>
              <a:rPr lang="fr-FR" sz="1000" dirty="0" smtClean="0">
                <a:latin typeface="Times New Roman" pitchFamily="18" charset="0"/>
                <a:cs typeface="Times New Roman" pitchFamily="18" charset="0"/>
              </a:rPr>
              <a:t> mémoire </a:t>
            </a:r>
            <a:r>
              <a:rPr lang="fr-FR" sz="1000" dirty="0">
                <a:latin typeface="Times New Roman" pitchFamily="18" charset="0"/>
                <a:cs typeface="Times New Roman" pitchFamily="18" charset="0"/>
              </a:rPr>
              <a:t>collective, plusieurs de ses tableaux historiques ont marqué ses contemporains. C’est le cas de son Saint </a:t>
            </a:r>
            <a:r>
              <a:rPr lang="fr-FR" sz="1000" dirty="0" smtClean="0">
                <a:latin typeface="Times New Roman" pitchFamily="18" charset="0"/>
                <a:cs typeface="Times New Roman" pitchFamily="18" charset="0"/>
              </a:rPr>
              <a:t>Sébastien ou</a:t>
            </a:r>
            <a:r>
              <a:rPr lang="fr-FR" sz="1000" dirty="0" smtClean="0">
                <a:solidFill>
                  <a:schemeClr val="bg1"/>
                </a:solidFill>
                <a:latin typeface="Times New Roman" pitchFamily="18" charset="0"/>
                <a:cs typeface="Times New Roman" pitchFamily="18" charset="0"/>
              </a:rPr>
              <a:t>.</a:t>
            </a:r>
            <a:r>
              <a:rPr lang="fr-FR" sz="1000" dirty="0" smtClean="0">
                <a:latin typeface="Times New Roman" pitchFamily="18" charset="0"/>
                <a:cs typeface="Times New Roman" pitchFamily="18" charset="0"/>
              </a:rPr>
              <a:t>de</a:t>
            </a:r>
            <a:r>
              <a:rPr lang="fr-FR" sz="1000" dirty="0" smtClean="0">
                <a:solidFill>
                  <a:schemeClr val="bg1"/>
                </a:solidFill>
                <a:latin typeface="Times New Roman" pitchFamily="18" charset="0"/>
                <a:cs typeface="Times New Roman" pitchFamily="18" charset="0"/>
              </a:rPr>
              <a:t>.</a:t>
            </a:r>
            <a:r>
              <a:rPr lang="fr-FR" sz="1000" dirty="0" smtClean="0">
                <a:latin typeface="Times New Roman" pitchFamily="18" charset="0"/>
                <a:cs typeface="Times New Roman" pitchFamily="18" charset="0"/>
              </a:rPr>
              <a:t>ses</a:t>
            </a:r>
            <a:r>
              <a:rPr lang="fr-FR" sz="1000" dirty="0" smtClean="0">
                <a:solidFill>
                  <a:schemeClr val="bg1"/>
                </a:solidFill>
                <a:latin typeface="Times New Roman" pitchFamily="18" charset="0"/>
                <a:cs typeface="Times New Roman" pitchFamily="18" charset="0"/>
              </a:rPr>
              <a:t>.</a:t>
            </a:r>
            <a:r>
              <a:rPr lang="fr-FR" sz="1000" dirty="0" smtClean="0">
                <a:latin typeface="Times New Roman" pitchFamily="18" charset="0"/>
                <a:cs typeface="Times New Roman" pitchFamily="18" charset="0"/>
              </a:rPr>
              <a:t>différentes</a:t>
            </a:r>
            <a:r>
              <a:rPr lang="fr-FR" sz="1000" dirty="0" smtClean="0">
                <a:solidFill>
                  <a:schemeClr val="bg1"/>
                </a:solidFill>
                <a:latin typeface="Times New Roman" pitchFamily="18" charset="0"/>
                <a:cs typeface="Times New Roman" pitchFamily="18" charset="0"/>
              </a:rPr>
              <a:t>.</a:t>
            </a:r>
            <a:r>
              <a:rPr lang="fr-FR" sz="1000" dirty="0" smtClean="0">
                <a:latin typeface="Times New Roman" pitchFamily="18" charset="0"/>
                <a:cs typeface="Times New Roman" pitchFamily="18" charset="0"/>
              </a:rPr>
              <a:t>versions</a:t>
            </a:r>
            <a:r>
              <a:rPr lang="fr-FR" sz="1000" dirty="0" smtClean="0">
                <a:solidFill>
                  <a:schemeClr val="bg1"/>
                </a:solidFill>
                <a:latin typeface="Times New Roman" pitchFamily="18" charset="0"/>
                <a:cs typeface="Times New Roman" pitchFamily="18" charset="0"/>
              </a:rPr>
              <a:t>.</a:t>
            </a:r>
            <a:r>
              <a:rPr lang="fr-FR" sz="1000" dirty="0" smtClean="0">
                <a:latin typeface="Times New Roman" pitchFamily="18" charset="0"/>
                <a:cs typeface="Times New Roman" pitchFamily="18" charset="0"/>
              </a:rPr>
              <a:t>de</a:t>
            </a:r>
            <a:r>
              <a:rPr lang="fr-FR" sz="1000" dirty="0" smtClean="0">
                <a:solidFill>
                  <a:schemeClr val="bg1"/>
                </a:solidFill>
                <a:latin typeface="Times New Roman" pitchFamily="18" charset="0"/>
                <a:cs typeface="Times New Roman" pitchFamily="18" charset="0"/>
              </a:rPr>
              <a:t>.</a:t>
            </a:r>
            <a:r>
              <a:rPr lang="fr-FR" sz="1000" dirty="0" smtClean="0">
                <a:latin typeface="Times New Roman" pitchFamily="18" charset="0"/>
                <a:cs typeface="Times New Roman" pitchFamily="18" charset="0"/>
              </a:rPr>
              <a:t>Marie-Madeleine.</a:t>
            </a:r>
            <a:r>
              <a:rPr lang="fr-FR" sz="1000" dirty="0" smtClean="0">
                <a:solidFill>
                  <a:schemeClr val="bg1"/>
                </a:solidFill>
                <a:latin typeface="Times New Roman" pitchFamily="18" charset="0"/>
                <a:cs typeface="Times New Roman" pitchFamily="18" charset="0"/>
              </a:rPr>
              <a:t>………………………………………...</a:t>
            </a:r>
            <a:r>
              <a:rPr lang="fr-FR" sz="1000" dirty="0">
                <a:latin typeface="Times New Roman" pitchFamily="18" charset="0"/>
                <a:cs typeface="Times New Roman" pitchFamily="18" charset="0"/>
              </a:rPr>
              <a:t/>
            </a:r>
            <a:br>
              <a:rPr lang="fr-FR" sz="1000" dirty="0">
                <a:latin typeface="Times New Roman" pitchFamily="18" charset="0"/>
                <a:cs typeface="Times New Roman" pitchFamily="18" charset="0"/>
              </a:rPr>
            </a:br>
            <a:r>
              <a:rPr lang="fr-FR" sz="1000" dirty="0">
                <a:latin typeface="Times New Roman" pitchFamily="18" charset="0"/>
                <a:cs typeface="Times New Roman" pitchFamily="18" charset="0"/>
              </a:rPr>
              <a:t>Le Saint Jérôme pour lequel notre dessin est préparatoire est présenté au salon de 1881.  Le traitement à l’encre, à la fois synthétique et énergique, montre toute la puissance graphique de Henner dessinateur. La composition de la feuille, où l’espace figuré est traité par un réseau de hachures obliques, laisse une large place à la réserve du papier. </a:t>
            </a:r>
          </a:p>
          <a:p>
            <a:pPr algn="just"/>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Réfugié en ermitage dans le désert, le saint surpris par la voix de Dieu. Il tombe à la renverse, un bras sur la poitrine et l’autre tendu vers le ciel. C’est ce moment précis que Henner à choisit de représenter, en excluant tous les autres détails iconographiques traditionnellement utilisés par les peintres. Son saint presque entièrement nu, évoque toute l’humanité du personnage, le titre seul permettant ici d’identifier le sujet. </a:t>
            </a:r>
          </a:p>
          <a:p>
            <a:pPr algn="just"/>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Notre </a:t>
            </a:r>
            <a:r>
              <a:rPr lang="fr-FR" sz="1000" dirty="0">
                <a:latin typeface="Times New Roman" pitchFamily="18" charset="0"/>
                <a:cs typeface="Times New Roman" pitchFamily="18" charset="0"/>
              </a:rPr>
              <a:t>dessin a conservé par chance le dos de son encadrement d’origine. Celui-ci comporte un grand nombre d’étiquettes imprimées ou manuscrites dont celle de l’encadreur attitré de J.J Henner, P. </a:t>
            </a:r>
            <a:r>
              <a:rPr lang="fr-FR" sz="1000" dirty="0" err="1">
                <a:latin typeface="Times New Roman" pitchFamily="18" charset="0"/>
                <a:cs typeface="Times New Roman" pitchFamily="18" charset="0"/>
              </a:rPr>
              <a:t>Galès</a:t>
            </a:r>
            <a:r>
              <a:rPr lang="fr-FR" sz="1000" dirty="0">
                <a:latin typeface="Times New Roman" pitchFamily="18" charset="0"/>
                <a:cs typeface="Times New Roman" pitchFamily="18" charset="0"/>
              </a:rPr>
              <a:t> au 108 </a:t>
            </a:r>
            <a:r>
              <a:rPr lang="fr-FR" sz="1000" dirty="0" err="1">
                <a:latin typeface="Times New Roman" pitchFamily="18" charset="0"/>
                <a:cs typeface="Times New Roman" pitchFamily="18" charset="0"/>
              </a:rPr>
              <a:t>boul</a:t>
            </a:r>
            <a:r>
              <a:rPr lang="fr-FR" sz="1000" dirty="0">
                <a:latin typeface="Times New Roman" pitchFamily="18" charset="0"/>
                <a:cs typeface="Times New Roman" pitchFamily="18" charset="0"/>
              </a:rPr>
              <a:t> de Courcelles. L’une d’entre-elles revêt un caractère particulièrement émouvant :</a:t>
            </a:r>
          </a:p>
          <a:p>
            <a:pPr algn="just"/>
            <a:r>
              <a:rPr lang="fr-FR" sz="1000" i="1" dirty="0">
                <a:latin typeface="Times New Roman" pitchFamily="18" charset="0"/>
                <a:cs typeface="Times New Roman" pitchFamily="18" charset="0"/>
              </a:rPr>
              <a:t>Ce dessin fut montré à Henner en 1899 par M. Gales son encadreur. Henner le reconnut comme étant bien…Son enfant.</a:t>
            </a:r>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Cette étiquette porte aussi la mention imprimée </a:t>
            </a:r>
            <a:r>
              <a:rPr lang="fr-FR" sz="1000" i="1" dirty="0">
                <a:latin typeface="Times New Roman" pitchFamily="18" charset="0"/>
                <a:cs typeface="Times New Roman" pitchFamily="18" charset="0"/>
              </a:rPr>
              <a:t>Collection Mme Martin </a:t>
            </a:r>
            <a:r>
              <a:rPr lang="fr-FR" sz="1000" i="1" dirty="0" err="1">
                <a:latin typeface="Times New Roman" pitchFamily="18" charset="0"/>
                <a:cs typeface="Times New Roman" pitchFamily="18" charset="0"/>
              </a:rPr>
              <a:t>Sabon</a:t>
            </a:r>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Nathalie Martin </a:t>
            </a:r>
            <a:r>
              <a:rPr lang="fr-FR" sz="1000" dirty="0" err="1">
                <a:latin typeface="Times New Roman" pitchFamily="18" charset="0"/>
                <a:cs typeface="Times New Roman" pitchFamily="18" charset="0"/>
              </a:rPr>
              <a:t>Sabon</a:t>
            </a:r>
            <a:r>
              <a:rPr lang="fr-FR" sz="1000" dirty="0">
                <a:latin typeface="Times New Roman" pitchFamily="18" charset="0"/>
                <a:cs typeface="Times New Roman" pitchFamily="18" charset="0"/>
              </a:rPr>
              <a:t> (1855-1933) était elle-même peintre et sculpteur. Elle était mariée avec Félix Martin-</a:t>
            </a:r>
            <a:r>
              <a:rPr lang="fr-FR" sz="1000" dirty="0" err="1">
                <a:latin typeface="Times New Roman" pitchFamily="18" charset="0"/>
                <a:cs typeface="Times New Roman" pitchFamily="18" charset="0"/>
              </a:rPr>
              <a:t>Sabon</a:t>
            </a:r>
            <a:r>
              <a:rPr lang="fr-FR" sz="1000" dirty="0">
                <a:latin typeface="Times New Roman" pitchFamily="18" charset="0"/>
                <a:cs typeface="Times New Roman" pitchFamily="18" charset="0"/>
              </a:rPr>
              <a:t>, un célèbre photographe de la fin du XIXe siècle. Il existe deux collections Martin-</a:t>
            </a:r>
            <a:r>
              <a:rPr lang="fr-FR" sz="1000" dirty="0" err="1">
                <a:latin typeface="Times New Roman" pitchFamily="18" charset="0"/>
                <a:cs typeface="Times New Roman" pitchFamily="18" charset="0"/>
              </a:rPr>
              <a:t>Sabon</a:t>
            </a:r>
            <a:r>
              <a:rPr lang="fr-FR" sz="1000" dirty="0">
                <a:latin typeface="Times New Roman" pitchFamily="18" charset="0"/>
                <a:cs typeface="Times New Roman" pitchFamily="18" charset="0"/>
              </a:rPr>
              <a:t> : Celle de monsieur entièrement consacrée à la photographie et celle de madame consacrée aux Beaux-arts.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				</a:t>
            </a: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800" dirty="0" smtClean="0">
                <a:latin typeface="Times New Roman" pitchFamily="18" charset="0"/>
                <a:cs typeface="Times New Roman" pitchFamily="18" charset="0"/>
              </a:rPr>
              <a:t>                                 J-J Henner, Saint-Jérôme, 1881 Valenciennes, musée des </a:t>
            </a:r>
            <a:r>
              <a:rPr lang="fr-FR" sz="800" dirty="0" err="1" smtClean="0">
                <a:latin typeface="Times New Roman" pitchFamily="18" charset="0"/>
                <a:cs typeface="Times New Roman" pitchFamily="18" charset="0"/>
              </a:rPr>
              <a:t>Beaux-Arts</a:t>
            </a:r>
            <a:endParaRPr lang="fr-FR" sz="800" dirty="0">
              <a:latin typeface="Times New Roman" pitchFamily="18" charset="0"/>
              <a:cs typeface="Times New Roman" pitchFamily="18" charset="0"/>
            </a:endParaRPr>
          </a:p>
        </p:txBody>
      </p:sp>
      <p:sp>
        <p:nvSpPr>
          <p:cNvPr id="1026" name="Rectangle 2"/>
          <p:cNvSpPr>
            <a:spLocks noChangeArrowheads="1"/>
          </p:cNvSpPr>
          <p:nvPr/>
        </p:nvSpPr>
        <p:spPr bwMode="auto">
          <a:xfrm>
            <a:off x="666380" y="1099734"/>
            <a:ext cx="4968352" cy="1638052"/>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15</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a:solidFill>
                  <a:srgbClr val="A20000"/>
                </a:solidFill>
                <a:latin typeface="Times New Roman" pitchFamily="18" charset="0"/>
                <a:cs typeface="Times New Roman" pitchFamily="18" charset="0"/>
              </a:rPr>
              <a:t>Jean-Jacques </a:t>
            </a:r>
            <a:r>
              <a:rPr lang="fr-FR" sz="1400" dirty="0" smtClean="0">
                <a:solidFill>
                  <a:srgbClr val="A20000"/>
                </a:solidFill>
                <a:latin typeface="Times New Roman" pitchFamily="18" charset="0"/>
                <a:cs typeface="Times New Roman" pitchFamily="18" charset="0"/>
              </a:rPr>
              <a:t>HENNER (1829-1905</a:t>
            </a:r>
            <a:r>
              <a:rPr lang="fr-FR" sz="1400" dirty="0">
                <a:solidFill>
                  <a:srgbClr val="A20000"/>
                </a:solidFill>
                <a:latin typeface="Times New Roman" pitchFamily="18" charset="0"/>
                <a:cs typeface="Times New Roman" pitchFamily="18" charset="0"/>
              </a:rPr>
              <a:t>)</a:t>
            </a:r>
          </a:p>
          <a:p>
            <a:pPr>
              <a:lnSpc>
                <a:spcPct val="120000"/>
              </a:lnSpc>
            </a:pPr>
            <a:r>
              <a:rPr lang="fr-FR" sz="1200" i="1" dirty="0" smtClean="0">
                <a:latin typeface="Times New Roman" pitchFamily="18" charset="0"/>
                <a:cs typeface="Times New Roman" pitchFamily="18" charset="0"/>
              </a:rPr>
              <a:t>Saint Jérôme, </a:t>
            </a:r>
            <a:r>
              <a:rPr lang="fr-FR" sz="1200" dirty="0" smtClean="0">
                <a:latin typeface="Times New Roman" pitchFamily="18" charset="0"/>
                <a:cs typeface="Times New Roman" pitchFamily="18" charset="0"/>
              </a:rPr>
              <a:t>vers 1881 </a:t>
            </a:r>
            <a:endParaRPr lang="fr-FR" sz="1200" dirty="0">
              <a:latin typeface="Times New Roman" pitchFamily="18" charset="0"/>
              <a:cs typeface="Times New Roman" pitchFamily="18" charset="0"/>
            </a:endParaRP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Encre sur papier</a:t>
            </a:r>
            <a:endParaRPr lang="fr-FR" sz="1200" dirty="0">
              <a:latin typeface="Times New Roman" pitchFamily="18" charset="0"/>
              <a:ea typeface="Times New Roman" pitchFamily="18" charset="0"/>
              <a:cs typeface="Times New Roman" pitchFamily="18" charset="0"/>
            </a:endParaRPr>
          </a:p>
          <a:p>
            <a:pPr>
              <a:lnSpc>
                <a:spcPct val="120000"/>
              </a:lnSpc>
            </a:pPr>
            <a:r>
              <a:rPr lang="fr-FR" sz="1200" dirty="0" smtClean="0">
                <a:latin typeface="Times New Roman" pitchFamily="18" charset="0"/>
                <a:cs typeface="Times New Roman" pitchFamily="18" charset="0"/>
              </a:rPr>
              <a:t>30 x 21,5 cm</a:t>
            </a:r>
          </a:p>
          <a:p>
            <a:pPr>
              <a:lnSpc>
                <a:spcPct val="120000"/>
              </a:lnSpc>
            </a:pPr>
            <a:r>
              <a:rPr lang="fr-FR" sz="1200" dirty="0" smtClean="0">
                <a:latin typeface="Times New Roman" pitchFamily="18" charset="0"/>
                <a:cs typeface="Times New Roman" pitchFamily="18" charset="0"/>
              </a:rPr>
              <a:t>Signé et contresigné en bas à droite</a:t>
            </a:r>
            <a:endParaRPr lang="fr-FR" sz="1200" dirty="0">
              <a:latin typeface="Times New Roman" pitchFamily="18" charset="0"/>
              <a:cs typeface="Times New Roman" pitchFamily="18" charset="0"/>
            </a:endParaRPr>
          </a:p>
        </p:txBody>
      </p:sp>
      <p:pic>
        <p:nvPicPr>
          <p:cNvPr id="6" name="Image 5" descr="C:\Users\Raphaël\Documents\La Nouvelle Athènes\Photos oeuvres\Photos oeuvres expo\Henner\IMG_1195.JPG"/>
          <p:cNvPicPr>
            <a:picLocks noChangeAspect="1"/>
          </p:cNvPicPr>
          <p:nvPr/>
        </p:nvPicPr>
        <p:blipFill>
          <a:blip r:embed="rId3" cstate="print"/>
          <a:srcRect l="8105" t="13087" r="6207" b="8725"/>
          <a:stretch>
            <a:fillRect/>
          </a:stretch>
        </p:blipFill>
        <p:spPr bwMode="auto">
          <a:xfrm>
            <a:off x="6270810" y="756295"/>
            <a:ext cx="3045381" cy="2088232"/>
          </a:xfrm>
          <a:prstGeom prst="rect">
            <a:avLst/>
          </a:prstGeom>
          <a:noFill/>
          <a:ln w="9525">
            <a:noFill/>
            <a:miter lim="800000"/>
            <a:headEnd/>
            <a:tailEnd/>
          </a:ln>
        </p:spPr>
      </p:pic>
      <p:pic>
        <p:nvPicPr>
          <p:cNvPr id="7" name="Image 6" descr="C:\Users\Raphaël\Documents\La Nouvelle Athènes\Oeuvres définitives\Henner\m503904_jjhp-326_p.jpg"/>
          <p:cNvPicPr/>
          <p:nvPr/>
        </p:nvPicPr>
        <p:blipFill>
          <a:blip r:embed="rId4" cstate="print"/>
          <a:srcRect/>
          <a:stretch>
            <a:fillRect/>
          </a:stretch>
        </p:blipFill>
        <p:spPr bwMode="auto">
          <a:xfrm>
            <a:off x="6343402" y="5004767"/>
            <a:ext cx="3179762" cy="172819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2916535"/>
            <a:ext cx="9852495" cy="4414196"/>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Jean-Baptiste Carpeaux est un célèbre sculpteur, peintre et dessinateur français né à Valenciennes en 1827. Issu d’un modeste milieu ouvrier, il part à Paris en 1842 et entre à l’École des Beaux-arts dans l’atelier de Rude en 1844. En 1854, il remporte le prix de Rome qui lui ouvre les portes de l’Italie. Il découvre à Rome Michel-Ange, dont l’œuvre aura une influence permanente sur sa propre production. A son retour en France, il devient un proche de la famille impériale dont il réalise les portraits en buste de la plupart de ses membres. Cette amitié avec l’Empereur et surtout l’Impératrice lui apporte de nombreuses commandes officielles dans un Paris qui se transforme peu à peu en vaste chantier sous le Second Empire. On lui commandera par exemple la sculpture de </a:t>
            </a:r>
            <a:r>
              <a:rPr lang="fr-FR" sz="1000" i="1" dirty="0">
                <a:latin typeface="Times New Roman" pitchFamily="18" charset="0"/>
                <a:cs typeface="Times New Roman" pitchFamily="18" charset="0"/>
              </a:rPr>
              <a:t>La Danse</a:t>
            </a:r>
            <a:r>
              <a:rPr lang="fr-FR" sz="1000" dirty="0">
                <a:latin typeface="Times New Roman" pitchFamily="18" charset="0"/>
                <a:cs typeface="Times New Roman" pitchFamily="18" charset="0"/>
              </a:rPr>
              <a:t> pour l’Opéra Garnier et les décors extérieurs de la façade du </a:t>
            </a:r>
            <a:r>
              <a:rPr lang="fr-FR" sz="1000" i="1" dirty="0">
                <a:latin typeface="Times New Roman" pitchFamily="18" charset="0"/>
                <a:cs typeface="Times New Roman" pitchFamily="18" charset="0"/>
              </a:rPr>
              <a:t>Pavillon de Flore</a:t>
            </a:r>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Le décor de cette façade demandera trois années à Carpeaux et l’on sait que la composition du groupe pour </a:t>
            </a:r>
            <a:r>
              <a:rPr lang="fr-FR" sz="1000" i="1" dirty="0">
                <a:latin typeface="Times New Roman" pitchFamily="18" charset="0"/>
                <a:cs typeface="Times New Roman" pitchFamily="18" charset="0"/>
              </a:rPr>
              <a:t>Le triomphe de Flore</a:t>
            </a:r>
            <a:r>
              <a:rPr lang="fr-FR" sz="1000" dirty="0">
                <a:latin typeface="Times New Roman" pitchFamily="18" charset="0"/>
                <a:cs typeface="Times New Roman" pitchFamily="18" charset="0"/>
              </a:rPr>
              <a:t> changea considérablement avant de devenir celle que l’on connaît aujourd’hui. Le Louvre et le musée d’Orsay conservent un grand nombre de plâtres permettant de suivre cette évolution.</a:t>
            </a:r>
          </a:p>
          <a:p>
            <a:pPr algn="just"/>
            <a:r>
              <a:rPr lang="fr-FR" sz="1000" dirty="0">
                <a:latin typeface="Times New Roman" pitchFamily="18" charset="0"/>
                <a:cs typeface="Times New Roman" pitchFamily="18" charset="0"/>
              </a:rPr>
              <a:t>Notre dessin à la mine de plomb et à l’encre apparaît comme l’une des toutes premières pensées pour la façade. On reconnaît clairement dans le bas-relief de Flore la composition de la première idée en plâtre qui date de 1863. Flore y est allongée et non pas assise. Les anges du registre intermédiaire perdent l’effet de frise de notre dessin pour finalement entourer les ouvertures circulaires. Si dans le registre supérieur, les deux personnages latéraux représentant l’agriculture et les sciences conservent dans les différentes versions une référence appuyée à Michel-Ange, la position de l’allégorie de la France impériale change totalement.  Ce dessin inédit qui doit dater des années 1863 ou 1864 conserve également du point de vue stylistique et graphique l’influence de Michel-Ange dont Carpeaux a pu voir les feuilles au Vatican, lors de son séjour à la Villa Médicis. </a:t>
            </a:r>
          </a:p>
          <a:p>
            <a:pPr algn="just"/>
            <a:r>
              <a:rPr lang="fr-FR" sz="1000" i="1" dirty="0">
                <a:latin typeface="Times New Roman" pitchFamily="18" charset="0"/>
                <a:cs typeface="Times New Roman" pitchFamily="18" charset="0"/>
              </a:rPr>
              <a:t>Le Triomphe de Flore</a:t>
            </a:r>
            <a:r>
              <a:rPr lang="fr-FR" sz="1000" dirty="0">
                <a:latin typeface="Times New Roman" pitchFamily="18" charset="0"/>
                <a:cs typeface="Times New Roman" pitchFamily="18" charset="0"/>
              </a:rPr>
              <a:t> est aujourd’hui l’une des œuvres les plus célèbres de l’artiste. Le Musée de Valenciennes, sa ville natale, conserve, légué par Carpeaux lui-même, un grand nombre d’esquisses et de dessins qui permettent d’éclairer avec notre feuille, le processus créatif du sculpteur. </a:t>
            </a:r>
          </a:p>
        </p:txBody>
      </p:sp>
      <p:sp>
        <p:nvSpPr>
          <p:cNvPr id="1026" name="Rectangle 2"/>
          <p:cNvSpPr>
            <a:spLocks noChangeArrowheads="1"/>
          </p:cNvSpPr>
          <p:nvPr/>
        </p:nvSpPr>
        <p:spPr bwMode="auto">
          <a:xfrm>
            <a:off x="678580" y="1027525"/>
            <a:ext cx="5604224" cy="1791940"/>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16</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Jean Baptiste CARPEAUX (1800-1870)</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Etude pour le Pavillon de Flore</a:t>
            </a:r>
            <a:r>
              <a:rPr lang="fr-FR" sz="1200" dirty="0" smtClean="0">
                <a:latin typeface="Times New Roman" pitchFamily="18" charset="0"/>
                <a:cs typeface="Times New Roman" pitchFamily="18" charset="0"/>
              </a:rPr>
              <a:t>, vers 1863 </a:t>
            </a:r>
          </a:p>
          <a:p>
            <a:r>
              <a:rPr lang="fr-FR" sz="1200" dirty="0" smtClean="0">
                <a:latin typeface="Times New Roman" pitchFamily="18" charset="0"/>
                <a:cs typeface="Times New Roman" pitchFamily="18" charset="0"/>
              </a:rPr>
              <a:t>Encre et mine de plomb sur papier</a:t>
            </a:r>
          </a:p>
          <a:p>
            <a:r>
              <a:rPr lang="fr-FR" sz="1200" dirty="0" smtClean="0">
                <a:latin typeface="Times New Roman" pitchFamily="18" charset="0"/>
                <a:cs typeface="Times New Roman" pitchFamily="18" charset="0"/>
              </a:rPr>
              <a:t>45,5 x 37 cm</a:t>
            </a: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41986" name="Picture 2" descr="C:\Users\Raphaël\Documents\La Nouvelle Athènes\Photos oeuvres\Photos oeuvres expo\Carpeaux porte de Flore\IMG_1217.JPG"/>
          <p:cNvPicPr>
            <a:picLocks noChangeAspect="1" noChangeArrowheads="1"/>
          </p:cNvPicPr>
          <p:nvPr/>
        </p:nvPicPr>
        <p:blipFill>
          <a:blip r:embed="rId3" cstate="print"/>
          <a:srcRect/>
          <a:stretch>
            <a:fillRect/>
          </a:stretch>
        </p:blipFill>
        <p:spPr bwMode="auto">
          <a:xfrm>
            <a:off x="6714852" y="468263"/>
            <a:ext cx="3025612" cy="3646632"/>
          </a:xfrm>
          <a:prstGeom prst="rect">
            <a:avLst/>
          </a:prstGeom>
          <a:noFill/>
          <a:ln w="6350">
            <a:solidFill>
              <a:schemeClr val="tx1"/>
            </a:solidFill>
          </a:ln>
        </p:spPr>
      </p:pic>
      <p:pic>
        <p:nvPicPr>
          <p:cNvPr id="41987" name="Picture 3" descr="C:\Users\Raphaël\Documents\La Nouvelle Athènes\Oeuvres définitives\Carpeaux\palais_du_louvre_pavillon_de_flore_detail_des_sculptures_triomphe_de_flore_par_carpeaux.jpg"/>
          <p:cNvPicPr>
            <a:picLocks noChangeAspect="1" noChangeArrowheads="1"/>
          </p:cNvPicPr>
          <p:nvPr/>
        </p:nvPicPr>
        <p:blipFill>
          <a:blip r:embed="rId4" cstate="print"/>
          <a:srcRect t="6235"/>
          <a:stretch>
            <a:fillRect/>
          </a:stretch>
        </p:blipFill>
        <p:spPr bwMode="auto">
          <a:xfrm>
            <a:off x="5778748" y="4500711"/>
            <a:ext cx="1944216" cy="2165944"/>
          </a:xfrm>
          <a:prstGeom prst="rect">
            <a:avLst/>
          </a:prstGeom>
          <a:noFill/>
        </p:spPr>
      </p:pic>
      <p:pic>
        <p:nvPicPr>
          <p:cNvPr id="41989" name="Picture 5" descr="C:\Users\Raphaël\Documents\La Nouvelle Athènes\Oeuvres définitives\Carpeaux\m063806_s90116_p.jpg"/>
          <p:cNvPicPr>
            <a:picLocks noChangeAspect="1" noChangeArrowheads="1"/>
          </p:cNvPicPr>
          <p:nvPr/>
        </p:nvPicPr>
        <p:blipFill>
          <a:blip r:embed="rId5" cstate="print"/>
          <a:srcRect/>
          <a:stretch>
            <a:fillRect/>
          </a:stretch>
        </p:blipFill>
        <p:spPr bwMode="auto">
          <a:xfrm>
            <a:off x="7866980" y="4798867"/>
            <a:ext cx="2592288" cy="1853101"/>
          </a:xfrm>
          <a:prstGeom prst="rect">
            <a:avLst/>
          </a:prstGeom>
          <a:noFill/>
        </p:spPr>
      </p:pic>
      <p:sp>
        <p:nvSpPr>
          <p:cNvPr id="7" name="ZoneTexte 6"/>
          <p:cNvSpPr txBox="1"/>
          <p:nvPr/>
        </p:nvSpPr>
        <p:spPr>
          <a:xfrm>
            <a:off x="5706740" y="6660951"/>
            <a:ext cx="2088232" cy="215444"/>
          </a:xfrm>
          <a:prstGeom prst="rect">
            <a:avLst/>
          </a:prstGeom>
          <a:noFill/>
        </p:spPr>
        <p:txBody>
          <a:bodyPr wrap="square" rtlCol="0">
            <a:spAutoFit/>
          </a:bodyPr>
          <a:lstStyle/>
          <a:p>
            <a:r>
              <a:rPr lang="fr-FR" sz="800" dirty="0" smtClean="0">
                <a:latin typeface="Times New Roman" pitchFamily="18" charset="0"/>
                <a:cs typeface="Times New Roman" pitchFamily="18" charset="0"/>
              </a:rPr>
              <a:t>Pavillon de Flore, Musée du Louvre, détail.</a:t>
            </a:r>
            <a:endParaRPr lang="fr-FR" sz="800" dirty="0">
              <a:latin typeface="Times New Roman" pitchFamily="18" charset="0"/>
              <a:cs typeface="Times New Roman" pitchFamily="18" charset="0"/>
            </a:endParaRPr>
          </a:p>
        </p:txBody>
      </p:sp>
      <p:sp>
        <p:nvSpPr>
          <p:cNvPr id="8" name="ZoneTexte 7"/>
          <p:cNvSpPr txBox="1"/>
          <p:nvPr/>
        </p:nvSpPr>
        <p:spPr>
          <a:xfrm>
            <a:off x="7794972" y="6660951"/>
            <a:ext cx="2808312" cy="338554"/>
          </a:xfrm>
          <a:prstGeom prst="rect">
            <a:avLst/>
          </a:prstGeom>
          <a:noFill/>
        </p:spPr>
        <p:txBody>
          <a:bodyPr wrap="square" rtlCol="0">
            <a:spAutoFit/>
          </a:bodyPr>
          <a:lstStyle/>
          <a:p>
            <a:r>
              <a:rPr lang="fr-FR" sz="800" dirty="0" smtClean="0">
                <a:latin typeface="Times New Roman" pitchFamily="18" charset="0"/>
                <a:cs typeface="Times New Roman" pitchFamily="18" charset="0"/>
              </a:rPr>
              <a:t> J.B Carpeaux, </a:t>
            </a:r>
            <a:r>
              <a:rPr lang="fr-FR" sz="800" i="1" dirty="0" smtClean="0">
                <a:latin typeface="Times New Roman" pitchFamily="18" charset="0"/>
                <a:cs typeface="Times New Roman" pitchFamily="18" charset="0"/>
              </a:rPr>
              <a:t>Le triomphe de Flore,,</a:t>
            </a:r>
            <a:r>
              <a:rPr lang="fr-FR" sz="800" dirty="0" smtClean="0">
                <a:latin typeface="Times New Roman" pitchFamily="18" charset="0"/>
                <a:cs typeface="Times New Roman" pitchFamily="18" charset="0"/>
              </a:rPr>
              <a:t> Musée des </a:t>
            </a:r>
            <a:r>
              <a:rPr lang="fr-FR" sz="800" dirty="0" err="1" smtClean="0">
                <a:latin typeface="Times New Roman" pitchFamily="18" charset="0"/>
                <a:cs typeface="Times New Roman" pitchFamily="18" charset="0"/>
              </a:rPr>
              <a:t>Beaux-Arts</a:t>
            </a:r>
            <a:r>
              <a:rPr lang="fr-FR" sz="800" dirty="0" smtClean="0">
                <a:latin typeface="Times New Roman" pitchFamily="18" charset="0"/>
                <a:cs typeface="Times New Roman" pitchFamily="18" charset="0"/>
              </a:rPr>
              <a:t> de Valenciennes. </a:t>
            </a:r>
            <a:endParaRPr lang="fr-FR" sz="8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6773" y="2844527"/>
            <a:ext cx="4379887" cy="3952532"/>
          </a:xfrm>
          <a:prstGeom prst="rect">
            <a:avLst/>
          </a:prstGeom>
          <a:noFill/>
          <a:ln w="9525">
            <a:noFill/>
            <a:miter lim="800000"/>
            <a:headEnd/>
            <a:tailEnd/>
          </a:ln>
          <a:effectLst/>
        </p:spPr>
        <p:txBody>
          <a:bodyPr vert="horz" wrap="square" lIns="104306" tIns="52153" rIns="104306" bIns="52153" numCol="1"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Alexandre Denis Abel de </a:t>
            </a:r>
            <a:r>
              <a:rPr lang="fr-FR" sz="1000" dirty="0" err="1">
                <a:latin typeface="Times New Roman" pitchFamily="18" charset="0"/>
                <a:cs typeface="Times New Roman" pitchFamily="18" charset="0"/>
              </a:rPr>
              <a:t>Pujol</a:t>
            </a:r>
            <a:r>
              <a:rPr lang="fr-FR" sz="1000" dirty="0">
                <a:latin typeface="Times New Roman" pitchFamily="18" charset="0"/>
                <a:cs typeface="Times New Roman" pitchFamily="18" charset="0"/>
              </a:rPr>
              <a:t> est un peintre néoclassique français né en 1785 à Valenciennes. Dés son arrivée à Paris il entre dans l’atelier de Jacques Louis </a:t>
            </a:r>
            <a:r>
              <a:rPr lang="fr-FR" sz="1000" dirty="0" smtClean="0">
                <a:latin typeface="Times New Roman" pitchFamily="18" charset="0"/>
                <a:cs typeface="Times New Roman" pitchFamily="18" charset="0"/>
              </a:rPr>
              <a:t>David et </a:t>
            </a:r>
            <a:r>
              <a:rPr lang="fr-FR" sz="1000" dirty="0">
                <a:latin typeface="Times New Roman" pitchFamily="18" charset="0"/>
                <a:cs typeface="Times New Roman" pitchFamily="18" charset="0"/>
              </a:rPr>
              <a:t>obtient le Prix de Rome en 1811 avec son tableau </a:t>
            </a:r>
            <a:r>
              <a:rPr lang="fr-FR" sz="1000" i="1" dirty="0" err="1">
                <a:latin typeface="Times New Roman" pitchFamily="18" charset="0"/>
                <a:cs typeface="Times New Roman" pitchFamily="18" charset="0"/>
              </a:rPr>
              <a:t>Lyourgue</a:t>
            </a:r>
            <a:r>
              <a:rPr lang="fr-FR" sz="1000" i="1" dirty="0">
                <a:latin typeface="Times New Roman" pitchFamily="18" charset="0"/>
                <a:cs typeface="Times New Roman" pitchFamily="18" charset="0"/>
              </a:rPr>
              <a:t> présente aux </a:t>
            </a:r>
            <a:r>
              <a:rPr lang="fr-FR" sz="1000" i="1" dirty="0" err="1">
                <a:latin typeface="Times New Roman" pitchFamily="18" charset="0"/>
                <a:cs typeface="Times New Roman" pitchFamily="18" charset="0"/>
              </a:rPr>
              <a:t>Lacédoniens</a:t>
            </a:r>
            <a:r>
              <a:rPr lang="fr-FR" sz="1000" i="1" dirty="0">
                <a:latin typeface="Times New Roman" pitchFamily="18" charset="0"/>
                <a:cs typeface="Times New Roman" pitchFamily="18" charset="0"/>
              </a:rPr>
              <a:t> l'héritier du trône.</a:t>
            </a:r>
            <a:r>
              <a:rPr lang="fr-FR" sz="1000" dirty="0">
                <a:latin typeface="Times New Roman" pitchFamily="18" charset="0"/>
                <a:cs typeface="Times New Roman" pitchFamily="18" charset="0"/>
              </a:rPr>
              <a:t> Peintre très apprécié sous la Restauration il reçoit de nombreuses commandes officielles. Il peint le plafond du grand escalier du Louvre ainsi que la galerie de Diane de Fontainebleau et le plafond de la Bourse de Paris. Il participe également à la décoration des nouvelles églises parisiennes. C’est le cas en 1835 pour l’église Saint-Denys-du-Saint-Sacrement qui vient tout juste d’être achevée. Située dans le quartier du Marais, l’église de style néoclassique est l’œuvre de l’architecte  Etienne Hyppolite </a:t>
            </a:r>
            <a:r>
              <a:rPr lang="fr-FR" sz="1000" dirty="0" err="1">
                <a:latin typeface="Times New Roman" pitchFamily="18" charset="0"/>
                <a:cs typeface="Times New Roman" pitchFamily="18" charset="0"/>
              </a:rPr>
              <a:t>Godde</a:t>
            </a:r>
            <a:r>
              <a:rPr lang="fr-FR" sz="1000" dirty="0">
                <a:latin typeface="Times New Roman" pitchFamily="18" charset="0"/>
                <a:cs typeface="Times New Roman" pitchFamily="18" charset="0"/>
              </a:rPr>
              <a:t>. Abel de </a:t>
            </a:r>
            <a:r>
              <a:rPr lang="fr-FR" sz="1000" dirty="0" err="1">
                <a:latin typeface="Times New Roman" pitchFamily="18" charset="0"/>
                <a:cs typeface="Times New Roman" pitchFamily="18" charset="0"/>
              </a:rPr>
              <a:t>Pujol</a:t>
            </a:r>
            <a:r>
              <a:rPr lang="fr-FR" sz="1000" dirty="0">
                <a:latin typeface="Times New Roman" pitchFamily="18" charset="0"/>
                <a:cs typeface="Times New Roman" pitchFamily="18" charset="0"/>
              </a:rPr>
              <a:t> reçoit plusieurs commandes à l’intérieur de l’édifice dont celle de l’abside qu’il réalise en 1838. </a:t>
            </a:r>
          </a:p>
          <a:p>
            <a:pPr algn="just"/>
            <a:r>
              <a:rPr lang="fr-FR" sz="1000" dirty="0">
                <a:latin typeface="Times New Roman" pitchFamily="18" charset="0"/>
                <a:cs typeface="Times New Roman" pitchFamily="18" charset="0"/>
              </a:rPr>
              <a:t>Notre dessin à la mine de plomb est préparatoire à cette réalisation. Il représente Dieu le père assis sur un trône, entouré à sa droite par le Christ et à sa gauche par la Vierge Marie. Même si le tracé des contours de la demi-coupole est clairement représenté sur cette feuille, les personnages secondaires à l’arrière plan de la fresque définitive ne sont pas encore présents. En revanche Abel de </a:t>
            </a:r>
            <a:r>
              <a:rPr lang="fr-FR" sz="1000" dirty="0" err="1">
                <a:latin typeface="Times New Roman" pitchFamily="18" charset="0"/>
                <a:cs typeface="Times New Roman" pitchFamily="18" charset="0"/>
              </a:rPr>
              <a:t>Pujol</a:t>
            </a:r>
            <a:r>
              <a:rPr lang="fr-FR" sz="1000" dirty="0">
                <a:latin typeface="Times New Roman" pitchFamily="18" charset="0"/>
                <a:cs typeface="Times New Roman" pitchFamily="18" charset="0"/>
              </a:rPr>
              <a:t> reprend à l’identique le motif de la frise sous la peinture et annote à l’encre son dessin en haut à gauche. Cette annotation évoque le nombre des caissons du plafond et leurs coloris : probable préoccupation du moment. </a:t>
            </a:r>
          </a:p>
          <a:p>
            <a:pPr algn="just"/>
            <a:r>
              <a:rPr lang="fr-FR" sz="1000" dirty="0">
                <a:latin typeface="Times New Roman" pitchFamily="18" charset="0"/>
                <a:cs typeface="Times New Roman" pitchFamily="18" charset="0"/>
              </a:rPr>
              <a:t>Une esquisse peinte pour cette composition est aujourd’hui conservé au Musée </a:t>
            </a:r>
            <a:r>
              <a:rPr lang="fr-FR" sz="1000" dirty="0" err="1" smtClean="0">
                <a:latin typeface="Times New Roman" pitchFamily="18" charset="0"/>
                <a:cs typeface="Times New Roman" pitchFamily="18" charset="0"/>
              </a:rPr>
              <a:t>Carnavalet</a:t>
            </a:r>
            <a:r>
              <a:rPr lang="fr-FR" sz="1000" dirty="0">
                <a:latin typeface="Times New Roman" pitchFamily="18" charset="0"/>
                <a:cs typeface="Times New Roman" pitchFamily="18" charset="0"/>
              </a:rPr>
              <a:t>.</a:t>
            </a:r>
          </a:p>
          <a:p>
            <a:pPr algn="just"/>
            <a:r>
              <a:rPr lang="fr-FR" sz="1000" dirty="0">
                <a:latin typeface="Times New Roman" pitchFamily="18" charset="0"/>
                <a:cs typeface="Times New Roman" pitchFamily="18" charset="0"/>
              </a:rPr>
              <a:t>Les talents de peintre et de dessinateur d’Abel de </a:t>
            </a:r>
            <a:r>
              <a:rPr lang="fr-FR" sz="1000" dirty="0" err="1">
                <a:latin typeface="Times New Roman" pitchFamily="18" charset="0"/>
                <a:cs typeface="Times New Roman" pitchFamily="18" charset="0"/>
              </a:rPr>
              <a:t>Pujol</a:t>
            </a:r>
            <a:r>
              <a:rPr lang="fr-FR" sz="1000" dirty="0">
                <a:latin typeface="Times New Roman" pitchFamily="18" charset="0"/>
                <a:cs typeface="Times New Roman" pitchFamily="18" charset="0"/>
              </a:rPr>
              <a:t>, artiste majeur de la Restauration, ont été récemment remis en lumière à l’occasion de l’exposition au Musée des beaux-arts de Valenciennes, sa ville natale, en 2011. </a:t>
            </a:r>
          </a:p>
        </p:txBody>
      </p:sp>
      <p:sp>
        <p:nvSpPr>
          <p:cNvPr id="1026" name="Rectangle 2"/>
          <p:cNvSpPr>
            <a:spLocks noChangeArrowheads="1"/>
          </p:cNvSpPr>
          <p:nvPr/>
        </p:nvSpPr>
        <p:spPr bwMode="auto">
          <a:xfrm>
            <a:off x="606572" y="1005975"/>
            <a:ext cx="5604224" cy="1835029"/>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17</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lnSpc>
                <a:spcPct val="120000"/>
              </a:lnSpc>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Alexandre Denis ABEL DE PUJOL (1785-1861)</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Etude </a:t>
            </a:r>
            <a:r>
              <a:rPr lang="fr-FR" sz="1200" i="1" dirty="0" smtClean="0">
                <a:latin typeface="Times New Roman" pitchFamily="18" charset="0"/>
                <a:cs typeface="Times New Roman" pitchFamily="18" charset="0"/>
              </a:rPr>
              <a:t>pour </a:t>
            </a:r>
            <a:r>
              <a:rPr lang="fr-FR" sz="1200" i="1" dirty="0">
                <a:latin typeface="Times New Roman" pitchFamily="18" charset="0"/>
                <a:cs typeface="Times New Roman" pitchFamily="18" charset="0"/>
              </a:rPr>
              <a:t>Dieu le père, le Christ et la </a:t>
            </a:r>
            <a:r>
              <a:rPr lang="fr-FR" sz="1200" i="1" dirty="0" smtClean="0">
                <a:latin typeface="Times New Roman" pitchFamily="18" charset="0"/>
                <a:cs typeface="Times New Roman" pitchFamily="18" charset="0"/>
              </a:rPr>
              <a:t>Vierge,  </a:t>
            </a:r>
            <a:r>
              <a:rPr lang="fr-FR" sz="1200" dirty="0">
                <a:latin typeface="Times New Roman" pitchFamily="18" charset="0"/>
                <a:cs typeface="Times New Roman" pitchFamily="18" charset="0"/>
              </a:rPr>
              <a:t>vers </a:t>
            </a:r>
            <a:r>
              <a:rPr lang="fr-FR" sz="1200" dirty="0" smtClean="0">
                <a:latin typeface="Times New Roman" pitchFamily="18" charset="0"/>
                <a:cs typeface="Times New Roman" pitchFamily="18" charset="0"/>
              </a:rPr>
              <a:t>1838</a:t>
            </a:r>
            <a:endParaRPr lang="fr-FR" sz="1200" dirty="0">
              <a:latin typeface="Times New Roman" pitchFamily="18" charset="0"/>
              <a:cs typeface="Times New Roman" pitchFamily="18" charset="0"/>
            </a:endParaRPr>
          </a:p>
          <a:p>
            <a:r>
              <a:rPr lang="fr-FR" sz="1200" dirty="0" smtClean="0">
                <a:latin typeface="Times New Roman" pitchFamily="18" charset="0"/>
                <a:cs typeface="Times New Roman" pitchFamily="18" charset="0"/>
              </a:rPr>
              <a:t>Mine de plomb sur papier</a:t>
            </a:r>
          </a:p>
          <a:p>
            <a:r>
              <a:rPr lang="fr-FR" sz="1200" dirty="0" smtClean="0">
                <a:latin typeface="Times New Roman" pitchFamily="18" charset="0"/>
                <a:cs typeface="Times New Roman" pitchFamily="18" charset="0"/>
              </a:rPr>
              <a:t>22,5 x 38 cm</a:t>
            </a: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50177" name="Picture 1" descr="C:\Users\Raphaël\Documents\La Nouvelle Athènes\Oeuvres définitives\Alxandre denis Abel de Pujol Abside de St Denys Paris vers 1830\786px-P1010291_Paris_III_Eglise_Saint-Denys-du-Saint-Sacrement_coupole_reductwk.JPG"/>
          <p:cNvPicPr>
            <a:picLocks noChangeAspect="1" noChangeArrowheads="1"/>
          </p:cNvPicPr>
          <p:nvPr/>
        </p:nvPicPr>
        <p:blipFill>
          <a:blip r:embed="rId3" cstate="print"/>
          <a:srcRect/>
          <a:stretch>
            <a:fillRect/>
          </a:stretch>
        </p:blipFill>
        <p:spPr bwMode="auto">
          <a:xfrm>
            <a:off x="6218453" y="3708623"/>
            <a:ext cx="3664751" cy="2792857"/>
          </a:xfrm>
          <a:prstGeom prst="rect">
            <a:avLst/>
          </a:prstGeom>
          <a:noFill/>
        </p:spPr>
      </p:pic>
      <p:sp>
        <p:nvSpPr>
          <p:cNvPr id="7" name="ZoneTexte 6"/>
          <p:cNvSpPr txBox="1"/>
          <p:nvPr/>
        </p:nvSpPr>
        <p:spPr>
          <a:xfrm>
            <a:off x="6210796" y="6588943"/>
            <a:ext cx="3600400" cy="215444"/>
          </a:xfrm>
          <a:prstGeom prst="rect">
            <a:avLst/>
          </a:prstGeom>
          <a:noFill/>
        </p:spPr>
        <p:txBody>
          <a:bodyPr wrap="square" rtlCol="0">
            <a:spAutoFit/>
          </a:bodyPr>
          <a:lstStyle/>
          <a:p>
            <a:r>
              <a:rPr lang="fr-FR" sz="800" dirty="0" smtClean="0">
                <a:latin typeface="Times New Roman" pitchFamily="18" charset="0"/>
                <a:cs typeface="Times New Roman" pitchFamily="18" charset="0"/>
              </a:rPr>
              <a:t>Abel de </a:t>
            </a:r>
            <a:r>
              <a:rPr lang="fr-FR" sz="800" dirty="0" err="1" smtClean="0">
                <a:latin typeface="Times New Roman" pitchFamily="18" charset="0"/>
                <a:cs typeface="Times New Roman" pitchFamily="18" charset="0"/>
              </a:rPr>
              <a:t>Pujol</a:t>
            </a:r>
            <a:r>
              <a:rPr lang="fr-FR" sz="800" dirty="0" smtClean="0">
                <a:latin typeface="Times New Roman" pitchFamily="18" charset="0"/>
                <a:cs typeface="Times New Roman" pitchFamily="18" charset="0"/>
              </a:rPr>
              <a:t>, St. Denys du Saint Sacrement, Paris 1838</a:t>
            </a:r>
            <a:endParaRPr lang="fr-FR" sz="800" dirty="0">
              <a:latin typeface="Times New Roman" pitchFamily="18" charset="0"/>
              <a:cs typeface="Times New Roman" pitchFamily="18" charset="0"/>
            </a:endParaRPr>
          </a:p>
        </p:txBody>
      </p:sp>
      <p:pic>
        <p:nvPicPr>
          <p:cNvPr id="2050" name="Picture 2" descr="C:\Users\Raphaël\Desktop\abel de pujol dieu.jpg"/>
          <p:cNvPicPr>
            <a:picLocks noChangeAspect="1" noChangeArrowheads="1"/>
          </p:cNvPicPr>
          <p:nvPr/>
        </p:nvPicPr>
        <p:blipFill>
          <a:blip r:embed="rId4" cstate="print"/>
          <a:srcRect/>
          <a:stretch>
            <a:fillRect/>
          </a:stretch>
        </p:blipFill>
        <p:spPr bwMode="auto">
          <a:xfrm>
            <a:off x="5634732" y="711936"/>
            <a:ext cx="4680520" cy="2723867"/>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3377218"/>
            <a:ext cx="9852495" cy="3183090"/>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Jean-Auguste </a:t>
            </a:r>
            <a:r>
              <a:rPr lang="fr-FR" sz="1000" dirty="0" err="1">
                <a:latin typeface="Times New Roman" pitchFamily="18" charset="0"/>
                <a:cs typeface="Times New Roman" pitchFamily="18" charset="0"/>
              </a:rPr>
              <a:t>Dubouloz</a:t>
            </a:r>
            <a:r>
              <a:rPr lang="fr-FR" sz="1000" dirty="0">
                <a:latin typeface="Times New Roman" pitchFamily="18" charset="0"/>
                <a:cs typeface="Times New Roman" pitchFamily="18" charset="0"/>
              </a:rPr>
              <a:t> est un peintre d’histoire et de genre qui fut l’élève du graveur </a:t>
            </a:r>
            <a:r>
              <a:rPr lang="fr-FR" sz="1000" dirty="0" err="1">
                <a:latin typeface="Times New Roman" pitchFamily="18" charset="0"/>
                <a:cs typeface="Times New Roman" pitchFamily="18" charset="0"/>
              </a:rPr>
              <a:t>Malbeste</a:t>
            </a:r>
            <a:r>
              <a:rPr lang="fr-FR" sz="1000" dirty="0">
                <a:latin typeface="Times New Roman" pitchFamily="18" charset="0"/>
                <a:cs typeface="Times New Roman" pitchFamily="18" charset="0"/>
              </a:rPr>
              <a:t> puis du peintre Jean-Antoine Gros. Il exécute de nombreuses compositions historiques et des portraits qu’il expose au Salon de 1824 à 1870. Il obtiendra une première médaille en 1838 puis une seconde en 1840. Ces différents succès lui ouvrent la porte des commandes officielles et de plusieurs églises de province (Yssingeaux en 1841, </a:t>
            </a:r>
            <a:r>
              <a:rPr lang="fr-FR" sz="1000" dirty="0" err="1">
                <a:latin typeface="Times New Roman" pitchFamily="18" charset="0"/>
                <a:cs typeface="Times New Roman" pitchFamily="18" charset="0"/>
              </a:rPr>
              <a:t>Brignolles</a:t>
            </a:r>
            <a:r>
              <a:rPr lang="fr-FR" sz="1000" dirty="0">
                <a:latin typeface="Times New Roman" pitchFamily="18" charset="0"/>
                <a:cs typeface="Times New Roman" pitchFamily="18" charset="0"/>
              </a:rPr>
              <a:t> en 1842, Mulhouse en 1843 et Mas d’</a:t>
            </a:r>
            <a:r>
              <a:rPr lang="fr-FR" sz="1000" dirty="0" err="1">
                <a:latin typeface="Times New Roman" pitchFamily="18" charset="0"/>
                <a:cs typeface="Times New Roman" pitchFamily="18" charset="0"/>
              </a:rPr>
              <a:t>Azil</a:t>
            </a:r>
            <a:r>
              <a:rPr lang="fr-FR" sz="1000" dirty="0">
                <a:latin typeface="Times New Roman" pitchFamily="18" charset="0"/>
                <a:cs typeface="Times New Roman" pitchFamily="18" charset="0"/>
              </a:rPr>
              <a:t> en 1844) qui reçoivent des envois réalisés par le peintre. En 1851, l’État lui commande pour la somme de </a:t>
            </a:r>
            <a:r>
              <a:rPr lang="fr-FR" sz="1000" dirty="0" smtClean="0">
                <a:latin typeface="Times New Roman" pitchFamily="18" charset="0"/>
                <a:cs typeface="Times New Roman" pitchFamily="18" charset="0"/>
              </a:rPr>
              <a:t>1000 Francs </a:t>
            </a:r>
            <a:r>
              <a:rPr lang="fr-FR" sz="1000" dirty="0">
                <a:latin typeface="Times New Roman" pitchFamily="18" charset="0"/>
                <a:cs typeface="Times New Roman" pitchFamily="18" charset="0"/>
              </a:rPr>
              <a:t>la réalisation d’une toile de grand format représentant </a:t>
            </a:r>
            <a:r>
              <a:rPr lang="fr-FR" sz="1000" i="1" dirty="0">
                <a:latin typeface="Times New Roman" pitchFamily="18" charset="0"/>
                <a:cs typeface="Times New Roman" pitchFamily="18" charset="0"/>
              </a:rPr>
              <a:t>le Christ apaisant la tempête</a:t>
            </a:r>
            <a:r>
              <a:rPr lang="fr-FR" sz="1000" dirty="0">
                <a:latin typeface="Times New Roman" pitchFamily="18" charset="0"/>
                <a:cs typeface="Times New Roman" pitchFamily="18" charset="0"/>
              </a:rPr>
              <a:t>. L’œuvre d’abord déposée dans l’église de Créances ne semble plus être visible aujourd’hui et n’apparaît pas dans liste de l’inventaire du patrimoine réalisée en 1997.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Notre dessin réalisé au fusain et à l’estompe est préparatoire pour cette commande. Il propose une composition assez traditionnelle du sujet, caractéristique de la peinture religieuse des années 1840/50 marquée par le goût romantique et </a:t>
            </a:r>
            <a:r>
              <a:rPr lang="fr-FR" sz="1000" dirty="0" smtClean="0">
                <a:latin typeface="Times New Roman" pitchFamily="18" charset="0"/>
                <a:cs typeface="Times New Roman" pitchFamily="18" charset="0"/>
              </a:rPr>
              <a:t>l’historicisme.  </a:t>
            </a:r>
            <a:r>
              <a:rPr lang="fr-FR" sz="1000" dirty="0">
                <a:latin typeface="Times New Roman" pitchFamily="18" charset="0"/>
                <a:cs typeface="Times New Roman" pitchFamily="18" charset="0"/>
              </a:rPr>
              <a:t>Elle reste en même temps typique de ce que nous connaissons du peintre, habitué à saturer l’espace pictural par un premier plan monumental projeté à l’avant de la scène. Le groupe, dominé par le christ debout à l’avant d’un bateau, occupe la quasi-totalité de la toile et semble se diriger vers nous.</a:t>
            </a:r>
          </a:p>
          <a:p>
            <a:pPr algn="just"/>
            <a:r>
              <a:rPr lang="fr-FR" sz="1000" dirty="0" smtClean="0">
                <a:latin typeface="Times New Roman" pitchFamily="18" charset="0"/>
                <a:cs typeface="Times New Roman" pitchFamily="18" charset="0"/>
              </a:rPr>
              <a:t>Il </a:t>
            </a:r>
            <a:r>
              <a:rPr lang="fr-FR" sz="1000" dirty="0">
                <a:latin typeface="Times New Roman" pitchFamily="18" charset="0"/>
                <a:cs typeface="Times New Roman" pitchFamily="18" charset="0"/>
              </a:rPr>
              <a:t>est intéressant de signaler que ce sujet fut traité par les candidats au Prix de Rome, l’année précédente, en 1850. </a:t>
            </a:r>
          </a:p>
        </p:txBody>
      </p:sp>
      <p:sp>
        <p:nvSpPr>
          <p:cNvPr id="1026" name="Rectangle 2"/>
          <p:cNvSpPr>
            <a:spLocks noChangeArrowheads="1"/>
          </p:cNvSpPr>
          <p:nvPr/>
        </p:nvSpPr>
        <p:spPr bwMode="auto">
          <a:xfrm>
            <a:off x="606572" y="935192"/>
            <a:ext cx="5604224" cy="1976606"/>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18</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Jean Auguste DUBOULOZ (1800-1870)</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Le Christ apaisant la tempête</a:t>
            </a:r>
            <a:r>
              <a:rPr lang="fr-FR" sz="1200" dirty="0" smtClean="0">
                <a:latin typeface="Times New Roman" pitchFamily="18" charset="0"/>
                <a:cs typeface="Times New Roman" pitchFamily="18" charset="0"/>
              </a:rPr>
              <a:t>, vers 1851</a:t>
            </a:r>
          </a:p>
          <a:p>
            <a:r>
              <a:rPr lang="fr-FR" sz="1200" dirty="0" smtClean="0">
                <a:latin typeface="Times New Roman" pitchFamily="18" charset="0"/>
                <a:cs typeface="Times New Roman" pitchFamily="18" charset="0"/>
              </a:rPr>
              <a:t>Fusain sur papier</a:t>
            </a:r>
          </a:p>
          <a:p>
            <a:r>
              <a:rPr lang="fr-FR" sz="1200" dirty="0" smtClean="0">
                <a:latin typeface="Times New Roman" pitchFamily="18" charset="0"/>
                <a:cs typeface="Times New Roman" pitchFamily="18" charset="0"/>
              </a:rPr>
              <a:t>54 x 42 cm</a:t>
            </a:r>
          </a:p>
          <a:p>
            <a:r>
              <a:rPr lang="fr-FR" sz="1200" dirty="0" smtClean="0">
                <a:latin typeface="Times New Roman" pitchFamily="18" charset="0"/>
                <a:cs typeface="Times New Roman" pitchFamily="18" charset="0"/>
              </a:rPr>
              <a:t>Signé en bas à gauche</a:t>
            </a: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40962" name="Picture 2" descr="C:\Users\Raphaël\Documents\La Nouvelle Athènes\Photos oeuvres\Photos oeuvres expo\Dubouloz\IMG_1225.JPG"/>
          <p:cNvPicPr>
            <a:picLocks noChangeAspect="1" noChangeArrowheads="1"/>
          </p:cNvPicPr>
          <p:nvPr/>
        </p:nvPicPr>
        <p:blipFill>
          <a:blip r:embed="rId3" cstate="print"/>
          <a:srcRect/>
          <a:stretch>
            <a:fillRect/>
          </a:stretch>
        </p:blipFill>
        <p:spPr bwMode="auto">
          <a:xfrm>
            <a:off x="6306681" y="1188343"/>
            <a:ext cx="3648531" cy="4680050"/>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3276575"/>
            <a:ext cx="9852495" cy="3960440"/>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Théodore </a:t>
            </a:r>
            <a:r>
              <a:rPr lang="fr-FR" sz="1000" dirty="0" err="1">
                <a:latin typeface="Times New Roman" pitchFamily="18" charset="0"/>
                <a:cs typeface="Times New Roman" pitchFamily="18" charset="0"/>
              </a:rPr>
              <a:t>Caruelle</a:t>
            </a:r>
            <a:r>
              <a:rPr lang="fr-FR" sz="1000" dirty="0">
                <a:latin typeface="Times New Roman" pitchFamily="18" charset="0"/>
                <a:cs typeface="Times New Roman" pitchFamily="18" charset="0"/>
              </a:rPr>
              <a:t> d’</a:t>
            </a:r>
            <a:r>
              <a:rPr lang="fr-FR" sz="1000" dirty="0" err="1">
                <a:latin typeface="Times New Roman" pitchFamily="18" charset="0"/>
                <a:cs typeface="Times New Roman" pitchFamily="18" charset="0"/>
              </a:rPr>
              <a:t>Aligny</a:t>
            </a:r>
            <a:r>
              <a:rPr lang="fr-FR" sz="1000" dirty="0">
                <a:latin typeface="Times New Roman" pitchFamily="18" charset="0"/>
                <a:cs typeface="Times New Roman" pitchFamily="18" charset="0"/>
              </a:rPr>
              <a:t>, naît dans la Nièvre où il réside jusqu’à l’âge de 11 ans avant de s’installer avec sa famille à Paris. Il s’inscrit dans l’atelier du peintre </a:t>
            </a:r>
            <a:r>
              <a:rPr lang="fr-FR" sz="1000" dirty="0" err="1">
                <a:latin typeface="Times New Roman" pitchFamily="18" charset="0"/>
                <a:cs typeface="Times New Roman" pitchFamily="18" charset="0"/>
              </a:rPr>
              <a:t>Watelet</a:t>
            </a:r>
            <a:r>
              <a:rPr lang="fr-FR" sz="1000" dirty="0">
                <a:latin typeface="Times New Roman" pitchFamily="18" charset="0"/>
                <a:cs typeface="Times New Roman" pitchFamily="18" charset="0"/>
              </a:rPr>
              <a:t> auprès duquel il apprend les bases du paysage composé. Celui-ci l’incite à travailler sur le motif. Dans un second temps il intègre l’atelier de Jean-Baptiste Regnault, peintre d’histoire, pour parfaire sa formation. Il expose pour la première fois au Salon en 1822 où il présente un </a:t>
            </a:r>
            <a:r>
              <a:rPr lang="fr-FR" sz="1000" i="1" dirty="0">
                <a:latin typeface="Times New Roman" pitchFamily="18" charset="0"/>
                <a:cs typeface="Times New Roman" pitchFamily="18" charset="0"/>
              </a:rPr>
              <a:t>Daphnis et Chloé </a:t>
            </a:r>
            <a:r>
              <a:rPr lang="fr-FR" sz="1000" dirty="0">
                <a:latin typeface="Times New Roman" pitchFamily="18" charset="0"/>
                <a:cs typeface="Times New Roman" pitchFamily="18" charset="0"/>
              </a:rPr>
              <a:t>dont le</a:t>
            </a:r>
            <a:r>
              <a:rPr lang="fr-FR" sz="1000" i="1" dirty="0">
                <a:latin typeface="Times New Roman" pitchFamily="18" charset="0"/>
                <a:cs typeface="Times New Roman" pitchFamily="18" charset="0"/>
              </a:rPr>
              <a:t> </a:t>
            </a:r>
            <a:r>
              <a:rPr lang="fr-FR" sz="1000" dirty="0">
                <a:latin typeface="Times New Roman" pitchFamily="18" charset="0"/>
                <a:cs typeface="Times New Roman" pitchFamily="18" charset="0"/>
              </a:rPr>
              <a:t>sujet est tiré d’un roman pastoral de l’antiquité écrit par Longus. Il est intéressant de remarquer qu’une nouvelle édition corrigée et complétée par Paul-Louis Courier est paru en 1821.</a:t>
            </a:r>
          </a:p>
          <a:p>
            <a:pPr algn="just"/>
            <a:r>
              <a:rPr lang="fr-FR" sz="1000" dirty="0" smtClean="0">
                <a:latin typeface="Times New Roman" pitchFamily="18" charset="0"/>
                <a:cs typeface="Times New Roman" pitchFamily="18" charset="0"/>
              </a:rPr>
              <a:t>Le </a:t>
            </a:r>
            <a:r>
              <a:rPr lang="fr-FR" sz="1000" dirty="0">
                <a:latin typeface="Times New Roman" pitchFamily="18" charset="0"/>
                <a:cs typeface="Times New Roman" pitchFamily="18" charset="0"/>
              </a:rPr>
              <a:t>tableau du Salon de 1822 est aujourd’hui disparu. Notre esquisse représente les deux protagonistes de la scène, au centre d’un paysage de sous-bois. Le format cintré dans la partie supérieure est aujourd’hui masqué par son encadrement. Le musée du Louvre conserve un dessin sur papier calque dont la composition et le format sont identiques à notre esquisse peinte. Un autre dessin de </a:t>
            </a:r>
            <a:r>
              <a:rPr lang="fr-FR" sz="1000" dirty="0" err="1">
                <a:latin typeface="Times New Roman" pitchFamily="18" charset="0"/>
                <a:cs typeface="Times New Roman" pitchFamily="18" charset="0"/>
              </a:rPr>
              <a:t>Caruelle</a:t>
            </a:r>
            <a:r>
              <a:rPr lang="fr-FR" sz="1000" dirty="0">
                <a:latin typeface="Times New Roman" pitchFamily="18" charset="0"/>
                <a:cs typeface="Times New Roman" pitchFamily="18" charset="0"/>
              </a:rPr>
              <a:t> d’</a:t>
            </a:r>
            <a:r>
              <a:rPr lang="fr-FR" sz="1000" dirty="0" err="1">
                <a:latin typeface="Times New Roman" pitchFamily="18" charset="0"/>
                <a:cs typeface="Times New Roman" pitchFamily="18" charset="0"/>
              </a:rPr>
              <a:t>Aligny</a:t>
            </a:r>
            <a:r>
              <a:rPr lang="fr-FR" sz="1000" dirty="0">
                <a:latin typeface="Times New Roman" pitchFamily="18" charset="0"/>
                <a:cs typeface="Times New Roman" pitchFamily="18" charset="0"/>
              </a:rPr>
              <a:t> reprenant Daphnis et Chloé, décentrés dans un paysage beaucoup plus présent, et conservé à la bibliothèque Doucet, doit correspondre à la composition définitive dont la description mentionne la supériorité du paysage sur les personnages. Notre esquisse est mentionnée dans le catalogue Aubrun (non-localisée) sous le Numéro 1 ou 2, comme acquis lors de la deuxième vente </a:t>
            </a:r>
            <a:r>
              <a:rPr lang="fr-FR" sz="1000" dirty="0" err="1">
                <a:latin typeface="Times New Roman" pitchFamily="18" charset="0"/>
                <a:cs typeface="Times New Roman" pitchFamily="18" charset="0"/>
              </a:rPr>
              <a:t>Caruelle</a:t>
            </a:r>
            <a:r>
              <a:rPr lang="fr-FR" sz="1000" dirty="0">
                <a:latin typeface="Times New Roman" pitchFamily="18" charset="0"/>
                <a:cs typeface="Times New Roman" pitchFamily="18" charset="0"/>
              </a:rPr>
              <a:t> d’</a:t>
            </a:r>
            <a:r>
              <a:rPr lang="fr-FR" sz="1000" dirty="0" err="1">
                <a:latin typeface="Times New Roman" pitchFamily="18" charset="0"/>
                <a:cs typeface="Times New Roman" pitchFamily="18" charset="0"/>
              </a:rPr>
              <a:t>Aligny</a:t>
            </a:r>
            <a:r>
              <a:rPr lang="fr-FR" sz="1000" dirty="0">
                <a:latin typeface="Times New Roman" pitchFamily="18" charset="0"/>
                <a:cs typeface="Times New Roman" pitchFamily="18" charset="0"/>
              </a:rPr>
              <a:t> par un dénommé Baptiste pour la somme de </a:t>
            </a:r>
            <a:r>
              <a:rPr lang="fr-FR" sz="1000" dirty="0" smtClean="0">
                <a:latin typeface="Times New Roman" pitchFamily="18" charset="0"/>
                <a:cs typeface="Times New Roman" pitchFamily="18" charset="0"/>
              </a:rPr>
              <a:t>10 Francs.</a:t>
            </a:r>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C’est en 1822 après ce premier envoi au Salon que </a:t>
            </a:r>
            <a:r>
              <a:rPr lang="fr-FR" sz="1000" dirty="0" err="1">
                <a:latin typeface="Times New Roman" pitchFamily="18" charset="0"/>
                <a:cs typeface="Times New Roman" pitchFamily="18" charset="0"/>
              </a:rPr>
              <a:t>Caruelle</a:t>
            </a:r>
            <a:r>
              <a:rPr lang="fr-FR" sz="1000" dirty="0">
                <a:latin typeface="Times New Roman" pitchFamily="18" charset="0"/>
                <a:cs typeface="Times New Roman" pitchFamily="18" charset="0"/>
              </a:rPr>
              <a:t> rencontre Corot, dans l’atelier de Jean Victor Bertin. Cette rencontre sera déterminante pour la carrière des deux peintres. Il entreprend seul le voyage en Italie, rejoint en 1825 par Corot. De retour en France, précurseur de l’école de Barbizon, il est l’un des tout premiers à travailler régulièrement dans la forêt de Fontainebleau. Il obtient également une certaine reconnaissance officielle et des commandes d'État. En 1860 il est nommé à la direction de l’école des </a:t>
            </a:r>
            <a:r>
              <a:rPr lang="fr-FR" sz="1000" dirty="0" err="1">
                <a:latin typeface="Times New Roman" pitchFamily="18" charset="0"/>
                <a:cs typeface="Times New Roman" pitchFamily="18" charset="0"/>
              </a:rPr>
              <a:t>Beaux-Arts</a:t>
            </a:r>
            <a:r>
              <a:rPr lang="fr-FR" sz="1000" dirty="0">
                <a:latin typeface="Times New Roman" pitchFamily="18" charset="0"/>
                <a:cs typeface="Times New Roman" pitchFamily="18" charset="0"/>
              </a:rPr>
              <a:t> de Lyon à la demande d’</a:t>
            </a:r>
            <a:r>
              <a:rPr lang="fr-FR" sz="1000" dirty="0" err="1">
                <a:latin typeface="Times New Roman" pitchFamily="18" charset="0"/>
                <a:cs typeface="Times New Roman" pitchFamily="18" charset="0"/>
              </a:rPr>
              <a:t>Orsel</a:t>
            </a:r>
            <a:r>
              <a:rPr lang="fr-FR" sz="1000" dirty="0">
                <a:latin typeface="Times New Roman" pitchFamily="18" charset="0"/>
                <a:cs typeface="Times New Roman" pitchFamily="18" charset="0"/>
              </a:rPr>
              <a:t> et de </a:t>
            </a:r>
            <a:r>
              <a:rPr lang="fr-FR" sz="1000" dirty="0" err="1">
                <a:latin typeface="Times New Roman" pitchFamily="18" charset="0"/>
                <a:cs typeface="Times New Roman" pitchFamily="18" charset="0"/>
              </a:rPr>
              <a:t>Bonnefond</a:t>
            </a:r>
            <a:r>
              <a:rPr lang="fr-FR" sz="1000" dirty="0">
                <a:latin typeface="Times New Roman" pitchFamily="18" charset="0"/>
                <a:cs typeface="Times New Roman" pitchFamily="18" charset="0"/>
              </a:rPr>
              <a:t>.</a:t>
            </a:r>
          </a:p>
          <a:p>
            <a:pPr algn="just"/>
            <a:r>
              <a:rPr lang="fr-FR" sz="1000" dirty="0">
                <a:latin typeface="Times New Roman" pitchFamily="18" charset="0"/>
                <a:cs typeface="Times New Roman" pitchFamily="18" charset="0"/>
              </a:rPr>
              <a:t/>
            </a:r>
            <a:br>
              <a:rPr lang="fr-FR" sz="1000" dirty="0">
                <a:latin typeface="Times New Roman" pitchFamily="18" charset="0"/>
                <a:cs typeface="Times New Roman" pitchFamily="18" charset="0"/>
              </a:rPr>
            </a:br>
            <a:r>
              <a:rPr lang="fr-FR" sz="1000" dirty="0">
                <a:latin typeface="Times New Roman" pitchFamily="18" charset="0"/>
                <a:cs typeface="Times New Roman" pitchFamily="18" charset="0"/>
              </a:rPr>
              <a:t>	 </a:t>
            </a:r>
          </a:p>
        </p:txBody>
      </p:sp>
      <p:sp>
        <p:nvSpPr>
          <p:cNvPr id="1026" name="Rectangle 2"/>
          <p:cNvSpPr>
            <a:spLocks noChangeArrowheads="1"/>
          </p:cNvSpPr>
          <p:nvPr/>
        </p:nvSpPr>
        <p:spPr bwMode="auto">
          <a:xfrm>
            <a:off x="666380" y="1188988"/>
            <a:ext cx="4968352" cy="14595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19</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Théodore CARUELLE D’ALIGNY (1798-1871)</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Daphnis et Chloé</a:t>
            </a:r>
            <a:r>
              <a:rPr lang="fr-FR" sz="1200" dirty="0" smtClean="0">
                <a:latin typeface="Times New Roman" pitchFamily="18" charset="0"/>
                <a:cs typeface="Times New Roman" pitchFamily="18" charset="0"/>
              </a:rPr>
              <a:t>, vers 1822</a:t>
            </a:r>
            <a:endParaRPr lang="fr-FR" sz="1200" dirty="0">
              <a:latin typeface="Times New Roman" pitchFamily="18" charset="0"/>
              <a:cs typeface="Times New Roman" pitchFamily="18" charset="0"/>
            </a:endParaRPr>
          </a:p>
          <a:p>
            <a:pPr>
              <a:lnSpc>
                <a:spcPct val="120000"/>
              </a:lnSpc>
            </a:pPr>
            <a:r>
              <a:rPr lang="fr-FR" sz="1200" dirty="0">
                <a:latin typeface="Times New Roman" pitchFamily="18" charset="0"/>
                <a:cs typeface="Times New Roman" pitchFamily="18" charset="0"/>
              </a:rPr>
              <a:t>Huile sur toile</a:t>
            </a:r>
          </a:p>
          <a:p>
            <a:pPr>
              <a:lnSpc>
                <a:spcPct val="120000"/>
              </a:lnSpc>
            </a:pPr>
            <a:r>
              <a:rPr lang="fr-FR" sz="1200" dirty="0" smtClean="0">
                <a:latin typeface="Times New Roman" pitchFamily="18" charset="0"/>
                <a:cs typeface="Times New Roman" pitchFamily="18" charset="0"/>
              </a:rPr>
              <a:t>29 </a:t>
            </a:r>
            <a:r>
              <a:rPr lang="fr-FR" sz="1200" dirty="0">
                <a:latin typeface="Times New Roman" pitchFamily="18" charset="0"/>
                <a:cs typeface="Times New Roman" pitchFamily="18" charset="0"/>
              </a:rPr>
              <a:t>x </a:t>
            </a:r>
            <a:r>
              <a:rPr lang="fr-FR" sz="1200" dirty="0" smtClean="0">
                <a:latin typeface="Times New Roman" pitchFamily="18" charset="0"/>
                <a:cs typeface="Times New Roman" pitchFamily="18" charset="0"/>
              </a:rPr>
              <a:t>22 cm</a:t>
            </a:r>
            <a:endParaRPr lang="fr-FR" sz="1200" dirty="0">
              <a:latin typeface="Times New Roman" pitchFamily="18" charset="0"/>
              <a:cs typeface="Times New Roman" pitchFamily="18" charset="0"/>
            </a:endParaRPr>
          </a:p>
        </p:txBody>
      </p:sp>
      <p:pic>
        <p:nvPicPr>
          <p:cNvPr id="33793" name="Picture 1"/>
          <p:cNvPicPr>
            <a:picLocks noChangeAspect="1" noChangeArrowheads="1"/>
          </p:cNvPicPr>
          <p:nvPr/>
        </p:nvPicPr>
        <p:blipFill>
          <a:blip r:embed="rId3" cstate="print"/>
          <a:srcRect/>
          <a:stretch>
            <a:fillRect/>
          </a:stretch>
        </p:blipFill>
        <p:spPr bwMode="auto">
          <a:xfrm>
            <a:off x="6786860" y="324247"/>
            <a:ext cx="2271951" cy="2983774"/>
          </a:xfrm>
          <a:prstGeom prst="rect">
            <a:avLst/>
          </a:prstGeom>
          <a:noFill/>
          <a:ln w="9525">
            <a:noFill/>
            <a:miter lim="800000"/>
            <a:headEnd/>
            <a:tailEnd/>
          </a:ln>
          <a:effectLst/>
        </p:spPr>
      </p:pic>
      <p:pic>
        <p:nvPicPr>
          <p:cNvPr id="8" name="Image 7" descr="C:\Users\Raphaël\Desktop\Expo Caruelle\Louvre\Couple dans un bois.jpg"/>
          <p:cNvPicPr/>
          <p:nvPr/>
        </p:nvPicPr>
        <p:blipFill>
          <a:blip r:embed="rId4" cstate="print"/>
          <a:srcRect l="10543" t="14961" r="10085" b="13313"/>
          <a:stretch>
            <a:fillRect/>
          </a:stretch>
        </p:blipFill>
        <p:spPr bwMode="auto">
          <a:xfrm>
            <a:off x="6786860" y="3492599"/>
            <a:ext cx="2275576" cy="3096883"/>
          </a:xfrm>
          <a:prstGeom prst="rect">
            <a:avLst/>
          </a:prstGeom>
          <a:noFill/>
          <a:ln w="9525">
            <a:noFill/>
            <a:miter lim="800000"/>
            <a:headEnd/>
            <a:tailEnd/>
          </a:ln>
        </p:spPr>
      </p:pic>
      <p:sp>
        <p:nvSpPr>
          <p:cNvPr id="10" name="ZoneTexte 9"/>
          <p:cNvSpPr txBox="1"/>
          <p:nvPr/>
        </p:nvSpPr>
        <p:spPr>
          <a:xfrm>
            <a:off x="6786860" y="6660951"/>
            <a:ext cx="2304256" cy="400110"/>
          </a:xfrm>
          <a:prstGeom prst="rect">
            <a:avLst/>
          </a:prstGeom>
          <a:noFill/>
        </p:spPr>
        <p:txBody>
          <a:bodyPr wrap="square" rtlCol="0">
            <a:spAutoFit/>
          </a:bodyPr>
          <a:lstStyle/>
          <a:p>
            <a:r>
              <a:rPr lang="fr-FR" sz="1000" dirty="0" smtClean="0">
                <a:latin typeface="Times New Roman" pitchFamily="18" charset="0"/>
                <a:cs typeface="Times New Roman" pitchFamily="18" charset="0"/>
              </a:rPr>
              <a:t>Théodore </a:t>
            </a:r>
            <a:r>
              <a:rPr lang="fr-FR" sz="1000" dirty="0" err="1" smtClean="0">
                <a:latin typeface="Times New Roman" pitchFamily="18" charset="0"/>
                <a:cs typeface="Times New Roman" pitchFamily="18" charset="0"/>
              </a:rPr>
              <a:t>Caruelle</a:t>
            </a:r>
            <a:r>
              <a:rPr lang="fr-FR" sz="1000" dirty="0" smtClean="0">
                <a:latin typeface="Times New Roman" pitchFamily="18" charset="0"/>
                <a:cs typeface="Times New Roman" pitchFamily="18" charset="0"/>
              </a:rPr>
              <a:t> d’</a:t>
            </a:r>
            <a:r>
              <a:rPr lang="fr-FR" sz="1000" dirty="0" err="1" smtClean="0">
                <a:latin typeface="Times New Roman" pitchFamily="18" charset="0"/>
                <a:cs typeface="Times New Roman" pitchFamily="18" charset="0"/>
              </a:rPr>
              <a:t>Aligny</a:t>
            </a:r>
            <a:r>
              <a:rPr lang="fr-FR" sz="1000" dirty="0" smtClean="0">
                <a:latin typeface="Times New Roman" pitchFamily="18" charset="0"/>
                <a:cs typeface="Times New Roman" pitchFamily="18" charset="0"/>
              </a:rPr>
              <a:t> </a:t>
            </a:r>
            <a:r>
              <a:rPr lang="fr-FR" sz="1000" i="1" dirty="0" smtClean="0">
                <a:latin typeface="Times New Roman" pitchFamily="18" charset="0"/>
                <a:cs typeface="Times New Roman" pitchFamily="18" charset="0"/>
              </a:rPr>
              <a:t>Daphnis et Chloé , </a:t>
            </a:r>
            <a:r>
              <a:rPr lang="fr-FR" sz="1000" dirty="0" smtClean="0">
                <a:latin typeface="Times New Roman" pitchFamily="18" charset="0"/>
                <a:cs typeface="Times New Roman" pitchFamily="18" charset="0"/>
              </a:rPr>
              <a:t>Musée du Louvre</a:t>
            </a:r>
            <a:r>
              <a:rPr lang="fr-FR" sz="1000" i="1" dirty="0" smtClean="0">
                <a:latin typeface="Times New Roman" pitchFamily="18" charset="0"/>
                <a:cs typeface="Times New Roman" pitchFamily="18" charset="0"/>
              </a:rPr>
              <a:t>.</a:t>
            </a:r>
            <a:endParaRPr lang="fr-FR" sz="1000" i="1"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62757" y="3348583"/>
            <a:ext cx="9852495" cy="3886739"/>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Henri Lehmann débuta sa formation artistique auprès de son père Leo Lehmann, en Allemagne, avant d’arriver dans l’atelier de Jean Auguste Dominique Ingres en 1831 à Paris. En raison de sa nationalité allemande, Lehmann ne put concourir au prix de Rome. Il partit donc à ses frais rejoindre son maître alors directeur de l’Académie de France à Rome. De retour à Paris en 1842, il entame une carrière officielle. Peintre d’Histoire, décorateur religieux et profane, il deviendra également un portraitiste renommé. </a:t>
            </a:r>
          </a:p>
          <a:p>
            <a:pPr algn="just"/>
            <a:r>
              <a:rPr lang="fr-FR" sz="1000" dirty="0">
                <a:latin typeface="Times New Roman" pitchFamily="18" charset="0"/>
                <a:cs typeface="Times New Roman" pitchFamily="18" charset="0"/>
              </a:rPr>
              <a:t>Thématique issue de l’Ancien Testament, l’histoire de Tobie sera un thème récurrent tout au long de sa carrière. </a:t>
            </a:r>
            <a:r>
              <a:rPr lang="fr-FR" sz="1000" i="1" dirty="0">
                <a:latin typeface="Times New Roman" pitchFamily="18" charset="0"/>
                <a:cs typeface="Times New Roman" pitchFamily="18" charset="0"/>
              </a:rPr>
              <a:t>Départ de Tobie </a:t>
            </a:r>
            <a:r>
              <a:rPr lang="fr-FR" sz="1000" dirty="0">
                <a:latin typeface="Times New Roman" pitchFamily="18" charset="0"/>
                <a:cs typeface="Times New Roman" pitchFamily="18" charset="0"/>
              </a:rPr>
              <a:t>en</a:t>
            </a:r>
            <a:r>
              <a:rPr lang="fr-FR" sz="1000" i="1" dirty="0">
                <a:latin typeface="Times New Roman" pitchFamily="18" charset="0"/>
                <a:cs typeface="Times New Roman" pitchFamily="18" charset="0"/>
              </a:rPr>
              <a:t> </a:t>
            </a:r>
            <a:r>
              <a:rPr lang="fr-FR" sz="1000" dirty="0">
                <a:latin typeface="Times New Roman" pitchFamily="18" charset="0"/>
                <a:cs typeface="Times New Roman" pitchFamily="18" charset="0"/>
              </a:rPr>
              <a:t>1835, </a:t>
            </a:r>
            <a:r>
              <a:rPr lang="fr-FR" sz="1000" i="1" dirty="0">
                <a:latin typeface="Times New Roman" pitchFamily="18" charset="0"/>
                <a:cs typeface="Times New Roman" pitchFamily="18" charset="0"/>
              </a:rPr>
              <a:t>Mariage de Tobie </a:t>
            </a:r>
            <a:r>
              <a:rPr lang="fr-FR" sz="1000" dirty="0">
                <a:latin typeface="Times New Roman" pitchFamily="18" charset="0"/>
                <a:cs typeface="Times New Roman" pitchFamily="18" charset="0"/>
              </a:rPr>
              <a:t>en 1836, </a:t>
            </a:r>
            <a:r>
              <a:rPr lang="fr-FR" sz="1000" i="1" dirty="0">
                <a:latin typeface="Times New Roman" pitchFamily="18" charset="0"/>
                <a:cs typeface="Times New Roman" pitchFamily="18" charset="0"/>
              </a:rPr>
              <a:t>l’Education de Tobie </a:t>
            </a:r>
            <a:r>
              <a:rPr lang="fr-FR" sz="1000" dirty="0">
                <a:latin typeface="Times New Roman" pitchFamily="18" charset="0"/>
                <a:cs typeface="Times New Roman" pitchFamily="18" charset="0"/>
              </a:rPr>
              <a:t>en 1859, et enfin en 1865 </a:t>
            </a:r>
            <a:r>
              <a:rPr lang="fr-FR" sz="1000" i="1" dirty="0">
                <a:latin typeface="Times New Roman" pitchFamily="18" charset="0"/>
                <a:cs typeface="Times New Roman" pitchFamily="18" charset="0"/>
              </a:rPr>
              <a:t>L’arrivée de Sara chez les parents de Tobie.</a:t>
            </a:r>
            <a:r>
              <a:rPr lang="fr-FR" sz="1000" dirty="0">
                <a:latin typeface="Times New Roman" pitchFamily="18" charset="0"/>
                <a:cs typeface="Times New Roman" pitchFamily="18" charset="0"/>
              </a:rPr>
              <a:t> Bien qu’élève d’Ingres et fervent partisan de l’académisme, les œuvres religieuses d’Henri Lehmann sont plus inspirées du romantisme d’Eugène Delacroix, que l’on peut observer dans ses compositions assez énergiques où le mouvement et la dramaturgie sont amplifiés, mais également dans le traitement, moins lisse, plus rugueux.    </a:t>
            </a:r>
          </a:p>
          <a:p>
            <a:pPr algn="just"/>
            <a:r>
              <a:rPr lang="fr-FR" sz="1000" dirty="0">
                <a:latin typeface="Times New Roman" pitchFamily="18" charset="0"/>
                <a:cs typeface="Times New Roman" pitchFamily="18" charset="0"/>
              </a:rPr>
              <a:t>  </a:t>
            </a:r>
          </a:p>
          <a:p>
            <a:pPr algn="just"/>
            <a:r>
              <a:rPr lang="fr-FR" sz="1000" dirty="0" smtClean="0">
                <a:latin typeface="Times New Roman" pitchFamily="18" charset="0"/>
                <a:cs typeface="Times New Roman" pitchFamily="18" charset="0"/>
              </a:rPr>
              <a:t>Notre </a:t>
            </a:r>
            <a:r>
              <a:rPr lang="fr-FR" sz="1000" dirty="0">
                <a:latin typeface="Times New Roman" pitchFamily="18" charset="0"/>
                <a:cs typeface="Times New Roman" pitchFamily="18" charset="0"/>
              </a:rPr>
              <a:t>tableau est une étude pour le personnage de Tobit, père de Tobie, préparatoire au tableau de 1865 </a:t>
            </a:r>
            <a:r>
              <a:rPr lang="fr-FR" sz="1000" i="1" dirty="0">
                <a:latin typeface="Times New Roman" pitchFamily="18" charset="0"/>
                <a:cs typeface="Times New Roman" pitchFamily="18" charset="0"/>
              </a:rPr>
              <a:t>L’arrivée de Sarah chez les parents du jeune Tobie</a:t>
            </a:r>
            <a:r>
              <a:rPr lang="fr-FR" sz="1000" dirty="0">
                <a:latin typeface="Times New Roman" pitchFamily="18" charset="0"/>
                <a:cs typeface="Times New Roman" pitchFamily="18" charset="0"/>
              </a:rPr>
              <a:t>. Comme indiqué dans son livre de raison, Henri Lehmann en avril 1864 a « commencé carton arrivée de Sara, femme du jeune Tobie ». Il ne terminera cette œuvre apparemment qu’à la fin de l’année 1865, et l’exposera au Salon en 1866. Cette œuvre aujourd’hui disparue est connue uniquement grâce à la gravure de Louis-Adolphe Salmon, publiée dans la Gazette des </a:t>
            </a:r>
            <a:r>
              <a:rPr lang="fr-FR" sz="1000" dirty="0" err="1">
                <a:latin typeface="Times New Roman" pitchFamily="18" charset="0"/>
                <a:cs typeface="Times New Roman" pitchFamily="18" charset="0"/>
              </a:rPr>
              <a:t>Beaux-Arts</a:t>
            </a:r>
            <a:r>
              <a:rPr lang="fr-FR" sz="1000" dirty="0">
                <a:latin typeface="Times New Roman" pitchFamily="18" charset="0"/>
                <a:cs typeface="Times New Roman" pitchFamily="18" charset="0"/>
              </a:rPr>
              <a:t> et reproduite dans le catalogue raisonné de Marie-Madeleine Aubrun. </a:t>
            </a:r>
          </a:p>
          <a:p>
            <a:pPr algn="just"/>
            <a:r>
              <a:rPr lang="fr-FR" sz="1000" dirty="0">
                <a:latin typeface="Times New Roman" pitchFamily="18" charset="0"/>
                <a:cs typeface="Times New Roman" pitchFamily="18" charset="0"/>
              </a:rPr>
              <a:t>On peut voir sous la date de notre étude une mention </a:t>
            </a:r>
            <a:r>
              <a:rPr lang="fr-FR" sz="1000" i="1" dirty="0">
                <a:latin typeface="Times New Roman" pitchFamily="18" charset="0"/>
                <a:cs typeface="Times New Roman" pitchFamily="18" charset="0"/>
              </a:rPr>
              <a:t>2 à 5</a:t>
            </a:r>
            <a:r>
              <a:rPr lang="fr-FR" sz="1000" dirty="0">
                <a:latin typeface="Times New Roman" pitchFamily="18" charset="0"/>
                <a:cs typeface="Times New Roman" pitchFamily="18" charset="0"/>
              </a:rPr>
              <a:t> qui pourrait correspondre au deuxième personnage de la composition qui en compte 5, Tobit étant le second personnage représenté. </a:t>
            </a:r>
          </a:p>
          <a:p>
            <a:pPr algn="just"/>
            <a:r>
              <a:rPr lang="fr-FR" sz="1000" dirty="0">
                <a:latin typeface="Times New Roman" pitchFamily="18" charset="0"/>
                <a:cs typeface="Times New Roman" pitchFamily="18" charset="0"/>
              </a:rPr>
              <a:t>Cette esquisse peinte est dédicacée à Pelletier. Nous pensons qu’il peut s’agir de Jules Pelletier (1823-1875), peintre et membre de l’Institut. Henri Lehmann fut nommé membre de l’Académie des Beaux-arts le 30 avril 1864, date à laquelle il a probablement dédicacé cette étude à ce dernier, qui devait être un des parrains à sa nomination. </a:t>
            </a:r>
          </a:p>
        </p:txBody>
      </p:sp>
      <p:sp>
        <p:nvSpPr>
          <p:cNvPr id="1026" name="Rectangle 2"/>
          <p:cNvSpPr>
            <a:spLocks noChangeArrowheads="1"/>
          </p:cNvSpPr>
          <p:nvPr/>
        </p:nvSpPr>
        <p:spPr bwMode="auto">
          <a:xfrm>
            <a:off x="606572" y="1027525"/>
            <a:ext cx="5604224" cy="1791940"/>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20</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Henri LEHMANN (1814-1882)</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Etude pour le père de Tobie</a:t>
            </a:r>
            <a:r>
              <a:rPr lang="fr-FR" sz="1200" dirty="0">
                <a:latin typeface="Times New Roman" pitchFamily="18" charset="0"/>
                <a:cs typeface="Times New Roman" pitchFamily="18" charset="0"/>
              </a:rPr>
              <a:t>, </a:t>
            </a:r>
            <a:r>
              <a:rPr lang="fr-FR" sz="1200" dirty="0" smtClean="0">
                <a:latin typeface="Times New Roman" pitchFamily="18" charset="0"/>
                <a:cs typeface="Times New Roman" pitchFamily="18" charset="0"/>
              </a:rPr>
              <a:t>1864</a:t>
            </a:r>
          </a:p>
          <a:p>
            <a:r>
              <a:rPr lang="fr-FR" sz="1200" dirty="0">
                <a:latin typeface="Times New Roman" pitchFamily="18" charset="0"/>
                <a:cs typeface="Times New Roman" pitchFamily="18" charset="0"/>
              </a:rPr>
              <a:t>Huile sur panneau </a:t>
            </a:r>
          </a:p>
          <a:p>
            <a:r>
              <a:rPr lang="fr-FR" sz="1200" dirty="0">
                <a:latin typeface="Times New Roman" pitchFamily="18" charset="0"/>
                <a:cs typeface="Times New Roman" pitchFamily="18" charset="0"/>
              </a:rPr>
              <a:t>19 x 13,5 cm</a:t>
            </a:r>
          </a:p>
          <a:p>
            <a:r>
              <a:rPr lang="fr-FR" sz="1200" dirty="0" smtClean="0">
                <a:latin typeface="Times New Roman" pitchFamily="18" charset="0"/>
                <a:cs typeface="Times New Roman" pitchFamily="18" charset="0"/>
              </a:rPr>
              <a:t>Daté </a:t>
            </a:r>
            <a:r>
              <a:rPr lang="fr-FR" sz="1200" dirty="0">
                <a:latin typeface="Times New Roman" pitchFamily="18" charset="0"/>
                <a:cs typeface="Times New Roman" pitchFamily="18" charset="0"/>
              </a:rPr>
              <a:t>et </a:t>
            </a:r>
            <a:r>
              <a:rPr lang="fr-FR" sz="1200" dirty="0" smtClean="0">
                <a:latin typeface="Times New Roman" pitchFamily="18" charset="0"/>
                <a:cs typeface="Times New Roman" pitchFamily="18" charset="0"/>
              </a:rPr>
              <a:t>dédicacé en </a:t>
            </a:r>
            <a:r>
              <a:rPr lang="fr-FR" sz="1200" dirty="0">
                <a:latin typeface="Times New Roman" pitchFamily="18" charset="0"/>
                <a:cs typeface="Times New Roman" pitchFamily="18" charset="0"/>
              </a:rPr>
              <a:t>bas à gauche. </a:t>
            </a:r>
          </a:p>
          <a:p>
            <a:pPr>
              <a:lnSpc>
                <a:spcPct val="120000"/>
              </a:lnSpc>
            </a:pPr>
            <a:endParaRPr lang="fr-FR" sz="1200" dirty="0" smtClean="0">
              <a:latin typeface="Times New Roman" pitchFamily="18" charset="0"/>
              <a:cs typeface="Times New Roman" pitchFamily="18" charset="0"/>
            </a:endParaRPr>
          </a:p>
        </p:txBody>
      </p:sp>
      <p:pic>
        <p:nvPicPr>
          <p:cNvPr id="7" name="Image 6" descr="C:\Users\Raphaël\Pictures\Lehmann\IMG_0323.JPG"/>
          <p:cNvPicPr/>
          <p:nvPr/>
        </p:nvPicPr>
        <p:blipFill>
          <a:blip r:embed="rId3" cstate="print"/>
          <a:srcRect/>
          <a:stretch>
            <a:fillRect/>
          </a:stretch>
        </p:blipFill>
        <p:spPr bwMode="auto">
          <a:xfrm>
            <a:off x="7147794" y="324247"/>
            <a:ext cx="2087338" cy="2952328"/>
          </a:xfrm>
          <a:prstGeom prst="rect">
            <a:avLst/>
          </a:prstGeom>
          <a:noFill/>
          <a:ln w="9525">
            <a:noFill/>
            <a:miter lim="800000"/>
            <a:headEnd/>
            <a:tailEnd/>
          </a:ln>
        </p:spPr>
      </p:pic>
      <p:pic>
        <p:nvPicPr>
          <p:cNvPr id="9" name="Image 8" descr="C:\Users\Raphaël\Desktop\N0203084_JPEG_553_553DM2.jpg"/>
          <p:cNvPicPr/>
          <p:nvPr/>
        </p:nvPicPr>
        <p:blipFill>
          <a:blip r:embed="rId4" cstate="print"/>
          <a:srcRect/>
          <a:stretch>
            <a:fillRect/>
          </a:stretch>
        </p:blipFill>
        <p:spPr bwMode="auto">
          <a:xfrm>
            <a:off x="6066780" y="4212679"/>
            <a:ext cx="3744416" cy="2808312"/>
          </a:xfrm>
          <a:prstGeom prst="rect">
            <a:avLst/>
          </a:prstGeom>
          <a:noFill/>
          <a:ln w="9525">
            <a:noFill/>
            <a:miter lim="800000"/>
            <a:headEnd/>
            <a:tailEnd/>
          </a:ln>
        </p:spPr>
      </p:pic>
      <p:sp>
        <p:nvSpPr>
          <p:cNvPr id="10" name="Rectangle 9"/>
          <p:cNvSpPr/>
          <p:nvPr/>
        </p:nvSpPr>
        <p:spPr>
          <a:xfrm>
            <a:off x="6066780" y="7020992"/>
            <a:ext cx="3744416" cy="461665"/>
          </a:xfrm>
          <a:prstGeom prst="rect">
            <a:avLst/>
          </a:prstGeom>
        </p:spPr>
        <p:txBody>
          <a:bodyPr wrap="square">
            <a:spAutoFit/>
          </a:bodyPr>
          <a:lstStyle/>
          <a:p>
            <a:pPr algn="just"/>
            <a:r>
              <a:rPr lang="fr-FR" sz="800" dirty="0" smtClean="0">
                <a:latin typeface="Times New Roman" pitchFamily="18" charset="0"/>
                <a:cs typeface="Times New Roman" pitchFamily="18" charset="0"/>
              </a:rPr>
              <a:t>L.A.Salmon d’après H. Lehmann, </a:t>
            </a:r>
            <a:r>
              <a:rPr lang="fr-FR" sz="800" i="1" dirty="0" smtClean="0">
                <a:latin typeface="Times New Roman" pitchFamily="18" charset="0"/>
                <a:cs typeface="Times New Roman" pitchFamily="18" charset="0"/>
              </a:rPr>
              <a:t>L’arrivée de Sara chez les parents de Tobie,</a:t>
            </a:r>
            <a:r>
              <a:rPr lang="fr-FR" sz="800" dirty="0" smtClean="0">
                <a:latin typeface="Times New Roman" pitchFamily="18" charset="0"/>
                <a:cs typeface="Times New Roman" pitchFamily="18" charset="0"/>
              </a:rPr>
              <a:t> Gazette des </a:t>
            </a:r>
            <a:r>
              <a:rPr lang="fr-FR" sz="800" dirty="0" err="1" smtClean="0">
                <a:latin typeface="Times New Roman" pitchFamily="18" charset="0"/>
                <a:cs typeface="Times New Roman" pitchFamily="18" charset="0"/>
              </a:rPr>
              <a:t>Beaux-Arts</a:t>
            </a:r>
            <a:r>
              <a:rPr lang="fr-FR" sz="800" dirty="0" smtClean="0">
                <a:latin typeface="Times New Roman" pitchFamily="18" charset="0"/>
                <a:cs typeface="Times New Roman" pitchFamily="18" charset="0"/>
              </a:rPr>
              <a:t>, 1</a:t>
            </a:r>
            <a:r>
              <a:rPr lang="fr-FR" sz="800" baseline="30000" dirty="0" smtClean="0">
                <a:latin typeface="Times New Roman" pitchFamily="18" charset="0"/>
                <a:cs typeface="Times New Roman" pitchFamily="18" charset="0"/>
              </a:rPr>
              <a:t>er</a:t>
            </a:r>
            <a:r>
              <a:rPr lang="fr-FR" sz="800" dirty="0" smtClean="0">
                <a:latin typeface="Times New Roman" pitchFamily="18" charset="0"/>
                <a:cs typeface="Times New Roman" pitchFamily="18" charset="0"/>
              </a:rPr>
              <a:t>  juin 1866.</a:t>
            </a:r>
          </a:p>
          <a:p>
            <a:pPr algn="just"/>
            <a:r>
              <a:rPr lang="fr-FR" sz="800" dirty="0" smtClean="0">
                <a:latin typeface="Times New Roman" pitchFamily="18" charset="0"/>
                <a:cs typeface="Times New Roman" pitchFamily="18" charset="0"/>
              </a:rPr>
              <a:t> </a:t>
            </a:r>
            <a:endParaRPr lang="fr-FR" sz="8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6773" y="3356023"/>
            <a:ext cx="9852495" cy="2721425"/>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Paul Huet est l’un des grands maîtres du paysage romantique français. Après des études aux Beaux-arts de Paris sous la direction de Guérin dont l’enseignement trop académique ne lui correspond pas, il part dans l’atelier du baron Gros. Son goût pour le paysage de plein air débute très tôt. Il aime ainsi se rendre dans le parc de Saint-Cloud ainsi que sur l’ile Seguin pour y peindre la nature.  Au début des années 1820, il se lie d’amitié avec Eugène Delacroix ainsi qu’avec Richard </a:t>
            </a:r>
            <a:r>
              <a:rPr lang="fr-FR" sz="1000" dirty="0" err="1">
                <a:latin typeface="Times New Roman" pitchFamily="18" charset="0"/>
                <a:cs typeface="Times New Roman" pitchFamily="18" charset="0"/>
              </a:rPr>
              <a:t>Parkes</a:t>
            </a:r>
            <a:r>
              <a:rPr lang="fr-FR" sz="1000" dirty="0">
                <a:latin typeface="Times New Roman" pitchFamily="18" charset="0"/>
                <a:cs typeface="Times New Roman" pitchFamily="18" charset="0"/>
              </a:rPr>
              <a:t> Bonington, avec lequel il part en Normandie à plusieurs reprises, peindre la mer à Honfleur ou encore à </a:t>
            </a:r>
            <a:r>
              <a:rPr lang="fr-FR" sz="1000" dirty="0" err="1">
                <a:latin typeface="Times New Roman" pitchFamily="18" charset="0"/>
                <a:cs typeface="Times New Roman" pitchFamily="18" charset="0"/>
              </a:rPr>
              <a:t>Trouville</a:t>
            </a:r>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Cette étude est préparatoire au tableau exposé au Salon de 1831 et acheté par l’Etat, </a:t>
            </a:r>
            <a:r>
              <a:rPr lang="fr-FR" sz="1000" i="1" dirty="0">
                <a:latin typeface="Times New Roman" pitchFamily="18" charset="0"/>
                <a:cs typeface="Times New Roman" pitchFamily="18" charset="0"/>
              </a:rPr>
              <a:t>Le soleil se couche derrière une vieille abbaye située au milieu des bois, </a:t>
            </a:r>
            <a:r>
              <a:rPr lang="fr-FR" sz="1000" dirty="0">
                <a:latin typeface="Times New Roman" pitchFamily="18" charset="0"/>
                <a:cs typeface="Times New Roman" pitchFamily="18" charset="0"/>
              </a:rPr>
              <a:t> déposé aujourd’hui au musée des Beaux-arts de Valence. On retrouve dans cette esquisse la forte influence  de Bonington et des autres peintres anglais découverts en France au Salon de 1824 comme Constable et </a:t>
            </a:r>
            <a:r>
              <a:rPr lang="fr-FR" sz="1000" dirty="0" smtClean="0">
                <a:latin typeface="Times New Roman" pitchFamily="18" charset="0"/>
                <a:cs typeface="Times New Roman" pitchFamily="18" charset="0"/>
              </a:rPr>
              <a:t>Turner. Le </a:t>
            </a:r>
            <a:r>
              <a:rPr lang="fr-FR" sz="1000" dirty="0">
                <a:latin typeface="Times New Roman" pitchFamily="18" charset="0"/>
                <a:cs typeface="Times New Roman" pitchFamily="18" charset="0"/>
              </a:rPr>
              <a:t>sujet prétexte de notre tableau s’intègre pleinement dans la mouvance troubadour des années 1820-1830, tout en cultivant le culte des ruines cher à des artistes comme Granet ou </a:t>
            </a:r>
            <a:r>
              <a:rPr lang="fr-FR" sz="1000" dirty="0" err="1">
                <a:latin typeface="Times New Roman" pitchFamily="18" charset="0"/>
                <a:cs typeface="Times New Roman" pitchFamily="18" charset="0"/>
              </a:rPr>
              <a:t>Raoux</a:t>
            </a:r>
            <a:r>
              <a:rPr lang="fr-FR" sz="1000" dirty="0">
                <a:latin typeface="Times New Roman" pitchFamily="18" charset="0"/>
                <a:cs typeface="Times New Roman" pitchFamily="18" charset="0"/>
              </a:rPr>
              <a:t> en France, et à Friedrich outre Rhin. </a:t>
            </a:r>
          </a:p>
          <a:p>
            <a:pPr algn="just"/>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Le musée de Valence </a:t>
            </a:r>
            <a:r>
              <a:rPr lang="fr-FR" sz="1000" dirty="0" smtClean="0">
                <a:latin typeface="Times New Roman" pitchFamily="18" charset="0"/>
                <a:cs typeface="Times New Roman" pitchFamily="18" charset="0"/>
              </a:rPr>
              <a:t>a </a:t>
            </a:r>
            <a:r>
              <a:rPr lang="fr-FR" sz="1000" dirty="0">
                <a:latin typeface="Times New Roman" pitchFamily="18" charset="0"/>
                <a:cs typeface="Times New Roman" pitchFamily="18" charset="0"/>
              </a:rPr>
              <a:t>récemment acquis une encre préparatoire à ce même tableau.</a:t>
            </a:r>
          </a:p>
        </p:txBody>
      </p:sp>
      <p:sp>
        <p:nvSpPr>
          <p:cNvPr id="1026" name="Rectangle 2"/>
          <p:cNvSpPr>
            <a:spLocks noChangeArrowheads="1"/>
          </p:cNvSpPr>
          <p:nvPr/>
        </p:nvSpPr>
        <p:spPr bwMode="auto">
          <a:xfrm>
            <a:off x="594372" y="967389"/>
            <a:ext cx="4680320" cy="1902740"/>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21</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a:solidFill>
                  <a:srgbClr val="A20000"/>
                </a:solidFill>
                <a:latin typeface="Times New Roman" pitchFamily="18" charset="0"/>
                <a:cs typeface="Times New Roman" pitchFamily="18" charset="0"/>
              </a:rPr>
              <a:t>Paul Huet (1803-1869)</a:t>
            </a:r>
          </a:p>
          <a:p>
            <a:pPr>
              <a:lnSpc>
                <a:spcPct val="120000"/>
              </a:lnSpc>
            </a:pPr>
            <a:r>
              <a:rPr lang="fr-FR" sz="1200" dirty="0">
                <a:latin typeface="Times New Roman" pitchFamily="18" charset="0"/>
                <a:cs typeface="Times New Roman" pitchFamily="18" charset="0"/>
              </a:rPr>
              <a:t>Étude pour </a:t>
            </a:r>
            <a:r>
              <a:rPr lang="fr-FR" sz="1200" i="1" dirty="0">
                <a:latin typeface="Times New Roman" pitchFamily="18" charset="0"/>
                <a:cs typeface="Times New Roman" pitchFamily="18" charset="0"/>
              </a:rPr>
              <a:t>Le soleil se couche derrière une vieille abbaye située au milieu des bois, </a:t>
            </a:r>
            <a:r>
              <a:rPr lang="fr-FR" sz="1200" dirty="0">
                <a:latin typeface="Times New Roman" pitchFamily="18" charset="0"/>
                <a:cs typeface="Times New Roman" pitchFamily="18" charset="0"/>
              </a:rPr>
              <a:t>1831</a:t>
            </a:r>
          </a:p>
          <a:p>
            <a:pPr>
              <a:lnSpc>
                <a:spcPct val="120000"/>
              </a:lnSpc>
            </a:pPr>
            <a:r>
              <a:rPr lang="fr-FR" sz="1200" dirty="0">
                <a:latin typeface="Times New Roman" pitchFamily="18" charset="0"/>
                <a:cs typeface="Times New Roman" pitchFamily="18" charset="0"/>
              </a:rPr>
              <a:t>Huile sur toile</a:t>
            </a:r>
          </a:p>
          <a:p>
            <a:pPr>
              <a:lnSpc>
                <a:spcPct val="120000"/>
              </a:lnSpc>
            </a:pPr>
            <a:r>
              <a:rPr lang="fr-FR" sz="1200" dirty="0">
                <a:latin typeface="Times New Roman" pitchFamily="18" charset="0"/>
                <a:cs typeface="Times New Roman" pitchFamily="18" charset="0"/>
              </a:rPr>
              <a:t>15,5 x 23,5 cm</a:t>
            </a:r>
          </a:p>
          <a:p>
            <a:pPr>
              <a:lnSpc>
                <a:spcPct val="120000"/>
              </a:lnSpc>
            </a:pPr>
            <a:r>
              <a:rPr lang="fr-FR" sz="1200" dirty="0">
                <a:latin typeface="Times New Roman" pitchFamily="18" charset="0"/>
                <a:cs typeface="Times New Roman" pitchFamily="18" charset="0"/>
              </a:rPr>
              <a:t>Provenance : Ancienne collection Perret-Carnot, puis Pierre Miquel.</a:t>
            </a:r>
          </a:p>
        </p:txBody>
      </p:sp>
      <p:pic>
        <p:nvPicPr>
          <p:cNvPr id="32770" name="Picture 2"/>
          <p:cNvPicPr>
            <a:picLocks noChangeAspect="1" noChangeArrowheads="1"/>
          </p:cNvPicPr>
          <p:nvPr/>
        </p:nvPicPr>
        <p:blipFill>
          <a:blip r:embed="rId3" cstate="print"/>
          <a:srcRect l="4357" t="3245" r="1961" b="2662"/>
          <a:stretch>
            <a:fillRect/>
          </a:stretch>
        </p:blipFill>
        <p:spPr bwMode="auto">
          <a:xfrm>
            <a:off x="5778748" y="612279"/>
            <a:ext cx="4526572" cy="3052804"/>
          </a:xfrm>
          <a:prstGeom prst="rect">
            <a:avLst/>
          </a:prstGeom>
          <a:solidFill>
            <a:srgbClr val="FFFFFF"/>
          </a:solidFill>
          <a:ln w="9525">
            <a:noFill/>
            <a:miter lim="800000"/>
            <a:headEnd/>
            <a:tailEnd/>
          </a:ln>
        </p:spPr>
      </p:pic>
      <p:pic>
        <p:nvPicPr>
          <p:cNvPr id="32771" name="Picture 3"/>
          <p:cNvPicPr>
            <a:picLocks noChangeAspect="1" noChangeArrowheads="1"/>
          </p:cNvPicPr>
          <p:nvPr/>
        </p:nvPicPr>
        <p:blipFill>
          <a:blip r:embed="rId4" cstate="print"/>
          <a:srcRect/>
          <a:stretch>
            <a:fillRect/>
          </a:stretch>
        </p:blipFill>
        <p:spPr bwMode="auto">
          <a:xfrm>
            <a:off x="5778748" y="3924647"/>
            <a:ext cx="4464496" cy="2882789"/>
          </a:xfrm>
          <a:prstGeom prst="rect">
            <a:avLst/>
          </a:prstGeom>
          <a:solidFill>
            <a:srgbClr val="FFFFFF"/>
          </a:solidFill>
          <a:ln w="9525">
            <a:noFill/>
            <a:miter lim="800000"/>
            <a:headEnd/>
            <a:tailEnd/>
          </a:ln>
        </p:spPr>
      </p:pic>
      <p:sp>
        <p:nvSpPr>
          <p:cNvPr id="9" name="Rectangle 8"/>
          <p:cNvSpPr/>
          <p:nvPr/>
        </p:nvSpPr>
        <p:spPr>
          <a:xfrm>
            <a:off x="5778748" y="6876975"/>
            <a:ext cx="4554612" cy="338554"/>
          </a:xfrm>
          <a:prstGeom prst="rect">
            <a:avLst/>
          </a:prstGeom>
        </p:spPr>
        <p:txBody>
          <a:bodyPr wrap="square">
            <a:spAutoFit/>
          </a:bodyPr>
          <a:lstStyle/>
          <a:p>
            <a:r>
              <a:rPr lang="fr-FR" sz="800" dirty="0" smtClean="0">
                <a:latin typeface="Times New Roman" pitchFamily="18" charset="0"/>
                <a:cs typeface="Times New Roman" pitchFamily="18" charset="0"/>
              </a:rPr>
              <a:t>Paul Huet</a:t>
            </a:r>
            <a:r>
              <a:rPr lang="fr-FR" sz="800" i="1" dirty="0" smtClean="0">
                <a:latin typeface="Times New Roman" pitchFamily="18" charset="0"/>
                <a:cs typeface="Times New Roman" pitchFamily="18" charset="0"/>
              </a:rPr>
              <a:t>, Le </a:t>
            </a:r>
            <a:r>
              <a:rPr lang="fr-FR" sz="800" i="1" dirty="0">
                <a:latin typeface="Times New Roman" pitchFamily="18" charset="0"/>
                <a:cs typeface="Times New Roman" pitchFamily="18" charset="0"/>
              </a:rPr>
              <a:t>soleil se couche derrière une vieille abbaye située au milieu des bois</a:t>
            </a:r>
            <a:r>
              <a:rPr lang="fr-FR" sz="800" dirty="0">
                <a:latin typeface="Times New Roman" pitchFamily="18" charset="0"/>
                <a:cs typeface="Times New Roman" pitchFamily="18" charset="0"/>
              </a:rPr>
              <a:t>, </a:t>
            </a:r>
            <a:r>
              <a:rPr lang="fr-FR" sz="800" dirty="0" smtClean="0">
                <a:latin typeface="Times New Roman" pitchFamily="18" charset="0"/>
                <a:cs typeface="Times New Roman" pitchFamily="18" charset="0"/>
              </a:rPr>
              <a:t>1831, </a:t>
            </a:r>
            <a:r>
              <a:rPr lang="fr-FR" sz="800" dirty="0">
                <a:latin typeface="Times New Roman" pitchFamily="18" charset="0"/>
                <a:cs typeface="Times New Roman" pitchFamily="18" charset="0"/>
              </a:rPr>
              <a:t>Musée des </a:t>
            </a:r>
            <a:r>
              <a:rPr lang="fr-FR" sz="800" dirty="0" err="1" smtClean="0">
                <a:latin typeface="Times New Roman" pitchFamily="18" charset="0"/>
                <a:cs typeface="Times New Roman" pitchFamily="18" charset="0"/>
              </a:rPr>
              <a:t>Beaux-Arts</a:t>
            </a:r>
            <a:r>
              <a:rPr lang="fr-FR" sz="800" dirty="0" smtClean="0">
                <a:latin typeface="Times New Roman" pitchFamily="18" charset="0"/>
                <a:cs typeface="Times New Roman" pitchFamily="18" charset="0"/>
              </a:rPr>
              <a:t> de Valence</a:t>
            </a:r>
            <a:endParaRPr lang="fr-FR" sz="800" dirty="0">
              <a:latin typeface="Times New Roman" pitchFamily="18" charset="0"/>
              <a:cs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4765" y="3996655"/>
            <a:ext cx="9852495" cy="2752094"/>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Eugène François Marie Joseph Devéria est un peintre romantique et un peintre d'histoire français, né à Paris en 1805. </a:t>
            </a:r>
          </a:p>
          <a:p>
            <a:pPr algn="just"/>
            <a:r>
              <a:rPr lang="fr-FR" sz="1000" dirty="0">
                <a:latin typeface="Times New Roman" pitchFamily="18" charset="0"/>
                <a:cs typeface="Times New Roman" pitchFamily="18" charset="0"/>
              </a:rPr>
              <a:t>Eugène Devéria est issu d’une famille modeste, ruinée pendant la Révolution. Les Devéria constituent une fratrie d’artistes avec Achille, le frère aîné d’Eugène qui est un illustrateur de renom, mais aussi Laure, la plus jeune, qui est une talentueuse dessinatrice de fleurs et qui expose avec un certain succès au Salon. Eugène Devéria montre très tôt lui-même des dispositions pour le dessin et entre aux </a:t>
            </a:r>
            <a:r>
              <a:rPr lang="fr-FR" sz="1000" dirty="0" err="1">
                <a:latin typeface="Times New Roman" pitchFamily="18" charset="0"/>
                <a:cs typeface="Times New Roman" pitchFamily="18" charset="0"/>
              </a:rPr>
              <a:t>Beaux-Arts</a:t>
            </a:r>
            <a:r>
              <a:rPr lang="fr-FR" sz="1000" dirty="0">
                <a:latin typeface="Times New Roman" pitchFamily="18" charset="0"/>
                <a:cs typeface="Times New Roman" pitchFamily="18" charset="0"/>
              </a:rPr>
              <a:t>, dans l’atelier de </a:t>
            </a:r>
            <a:r>
              <a:rPr lang="fr-FR" sz="1000" dirty="0" err="1">
                <a:latin typeface="Times New Roman" pitchFamily="18" charset="0"/>
                <a:cs typeface="Times New Roman" pitchFamily="18" charset="0"/>
              </a:rPr>
              <a:t>Girodet</a:t>
            </a:r>
            <a:r>
              <a:rPr lang="fr-FR" sz="1000" dirty="0">
                <a:latin typeface="Times New Roman" pitchFamily="18" charset="0"/>
                <a:cs typeface="Times New Roman" pitchFamily="18" charset="0"/>
              </a:rPr>
              <a:t> puis dans celui de </a:t>
            </a:r>
            <a:r>
              <a:rPr lang="fr-FR" sz="1000" dirty="0" err="1">
                <a:latin typeface="Times New Roman" pitchFamily="18" charset="0"/>
                <a:cs typeface="Times New Roman" pitchFamily="18" charset="0"/>
              </a:rPr>
              <a:t>Lethière</a:t>
            </a:r>
            <a:r>
              <a:rPr lang="fr-FR" sz="1000" dirty="0">
                <a:latin typeface="Times New Roman" pitchFamily="18" charset="0"/>
                <a:cs typeface="Times New Roman" pitchFamily="18" charset="0"/>
              </a:rPr>
              <a:t>. La première participation d’Eugène Devéria au Salon a lieu en 1824, mais c’est en 1827 qu’il rencontre véritablement le succès avec son tableau </a:t>
            </a:r>
            <a:r>
              <a:rPr lang="fr-FR" sz="1000" i="1" dirty="0">
                <a:latin typeface="Times New Roman" pitchFamily="18" charset="0"/>
                <a:cs typeface="Times New Roman" pitchFamily="18" charset="0"/>
              </a:rPr>
              <a:t>La naissance d’Henri IV</a:t>
            </a:r>
            <a:r>
              <a:rPr lang="fr-FR" sz="1000" dirty="0">
                <a:latin typeface="Times New Roman" pitchFamily="18" charset="0"/>
                <a:cs typeface="Times New Roman" pitchFamily="18" charset="0"/>
              </a:rPr>
              <a:t> qui occulte presque à l’époque le célèbre tableau de son ami Delacroix</a:t>
            </a:r>
            <a:r>
              <a:rPr lang="fr-FR" sz="1000" i="1" dirty="0">
                <a:latin typeface="Times New Roman" pitchFamily="18" charset="0"/>
                <a:cs typeface="Times New Roman" pitchFamily="18" charset="0"/>
              </a:rPr>
              <a:t>, La mort de Sardanapale</a:t>
            </a:r>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En pleine guerre d’indépendance de la Grèce, le jeune peintre qui vient de participer à une exposition à la Galerie Lebrun en 1826 au profit des grecs de Missolonghi, décide de présenter au Salon suivant un tableau sur ce sujet. Ce sera </a:t>
            </a:r>
            <a:r>
              <a:rPr lang="fr-FR" sz="1000" i="1" dirty="0">
                <a:latin typeface="Times New Roman" pitchFamily="18" charset="0"/>
                <a:cs typeface="Times New Roman" pitchFamily="18" charset="0"/>
              </a:rPr>
              <a:t>Marc Botzaris rentrant à Missolonghi et donnant aux malheureux affamés les ornements de ses armes et sa ceinture qui renferme son argent</a:t>
            </a:r>
            <a:r>
              <a:rPr lang="fr-FR" sz="1000" dirty="0">
                <a:latin typeface="Times New Roman" pitchFamily="18" charset="0"/>
                <a:cs typeface="Times New Roman" pitchFamily="18" charset="0"/>
              </a:rPr>
              <a:t>. Malheureusement cette œuvre ne semble plus être localisée aujourd’hui.</a:t>
            </a: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Notre </a:t>
            </a:r>
            <a:r>
              <a:rPr lang="fr-FR" sz="1000" dirty="0">
                <a:latin typeface="Times New Roman" pitchFamily="18" charset="0"/>
                <a:cs typeface="Times New Roman" pitchFamily="18" charset="0"/>
              </a:rPr>
              <a:t>dessin à la mine de plomb sur calque est daté de 1826, soit l’année qui précède ce Salon. Il est de toute évidence préparatoire pour l’œuvre définitive. La composition en est à la fois fouillée et ambitieuse et appelle un format d’importance. </a:t>
            </a:r>
          </a:p>
          <a:p>
            <a:pPr algn="just"/>
            <a:r>
              <a:rPr lang="fr-FR" sz="1000" dirty="0">
                <a:latin typeface="Times New Roman" pitchFamily="18" charset="0"/>
                <a:cs typeface="Times New Roman" pitchFamily="18" charset="0"/>
              </a:rPr>
              <a:t>Comme Delacroix avec les </a:t>
            </a:r>
            <a:r>
              <a:rPr lang="fr-FR" sz="1000" i="1" dirty="0">
                <a:latin typeface="Times New Roman" pitchFamily="18" charset="0"/>
                <a:cs typeface="Times New Roman" pitchFamily="18" charset="0"/>
              </a:rPr>
              <a:t>Massacres de </a:t>
            </a:r>
            <a:r>
              <a:rPr lang="fr-FR" sz="1000" i="1" dirty="0" err="1">
                <a:latin typeface="Times New Roman" pitchFamily="18" charset="0"/>
                <a:cs typeface="Times New Roman" pitchFamily="18" charset="0"/>
              </a:rPr>
              <a:t>Scio</a:t>
            </a:r>
            <a:r>
              <a:rPr lang="fr-FR" sz="1000" dirty="0">
                <a:latin typeface="Times New Roman" pitchFamily="18" charset="0"/>
                <a:cs typeface="Times New Roman" pitchFamily="18" charset="0"/>
              </a:rPr>
              <a:t> de 1822, Eugène Devéria en artiste romantique de son temps, traite ce sujet d’actualité comme un sujet d’histoire et prend fait et cause pour le peuple grec. Ce tableau ne sera que peu remarqué au Salon tant la réussite de son </a:t>
            </a:r>
            <a:r>
              <a:rPr lang="fr-FR" sz="1000" i="1" dirty="0">
                <a:latin typeface="Times New Roman" pitchFamily="18" charset="0"/>
                <a:cs typeface="Times New Roman" pitchFamily="18" charset="0"/>
              </a:rPr>
              <a:t>Henri IV</a:t>
            </a:r>
            <a:r>
              <a:rPr lang="fr-FR" sz="1000" dirty="0">
                <a:latin typeface="Times New Roman" pitchFamily="18" charset="0"/>
                <a:cs typeface="Times New Roman" pitchFamily="18" charset="0"/>
              </a:rPr>
              <a:t> mobilisa les critiques.</a:t>
            </a:r>
          </a:p>
          <a:p>
            <a:pPr algn="just"/>
            <a:r>
              <a:rPr lang="fr-FR" sz="1000" dirty="0">
                <a:latin typeface="Times New Roman" pitchFamily="18" charset="0"/>
                <a:cs typeface="Times New Roman" pitchFamily="18" charset="0"/>
              </a:rPr>
              <a:t>Cependant, si ce succès lui apporte un certain nombre de commandes officielles, les années suivantes ne lui offriront que du silence. En 1838, lassé d’attendre un retour de fortune, il finit par quitter la capitale pour Avignon en acceptant une commande de taille. La difficulté de la tâche et la fatigue qui en fut conséquente l’emmena dans le Béarn, sa terre familiale, où il termina ses jours presque aveugle en 1865. </a:t>
            </a:r>
          </a:p>
        </p:txBody>
      </p:sp>
      <p:sp>
        <p:nvSpPr>
          <p:cNvPr id="1026" name="Rectangle 2"/>
          <p:cNvSpPr>
            <a:spLocks noChangeArrowheads="1"/>
          </p:cNvSpPr>
          <p:nvPr/>
        </p:nvSpPr>
        <p:spPr bwMode="auto">
          <a:xfrm>
            <a:off x="594372" y="856590"/>
            <a:ext cx="4752328" cy="2124339"/>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22</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Eugène Devéria (1805-1865)</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Marc Botzaris rentrant à Missolonghi et donnant aux malheureux affamés les ornements de ses armes et sa ceinture qui renferme son argent</a:t>
            </a:r>
            <a:r>
              <a:rPr lang="fr-FR" sz="1200" dirty="0" smtClean="0">
                <a:latin typeface="Times New Roman" pitchFamily="18" charset="0"/>
                <a:cs typeface="Times New Roman" pitchFamily="18" charset="0"/>
              </a:rPr>
              <a:t>, 1826</a:t>
            </a:r>
          </a:p>
          <a:p>
            <a:pPr>
              <a:lnSpc>
                <a:spcPct val="120000"/>
              </a:lnSpc>
            </a:pPr>
            <a:r>
              <a:rPr lang="fr-FR" sz="1200" dirty="0" smtClean="0">
                <a:latin typeface="Times New Roman" pitchFamily="18" charset="0"/>
                <a:cs typeface="Times New Roman" pitchFamily="18" charset="0"/>
              </a:rPr>
              <a:t>Mine de plomb sur papier calque</a:t>
            </a:r>
          </a:p>
          <a:p>
            <a:pPr>
              <a:lnSpc>
                <a:spcPct val="120000"/>
              </a:lnSpc>
            </a:pPr>
            <a:r>
              <a:rPr lang="fr-FR" sz="1200" dirty="0" smtClean="0">
                <a:latin typeface="Times New Roman" pitchFamily="18" charset="0"/>
                <a:cs typeface="Times New Roman" pitchFamily="18" charset="0"/>
              </a:rPr>
              <a:t>16x 19 cm</a:t>
            </a:r>
          </a:p>
          <a:p>
            <a:pPr>
              <a:lnSpc>
                <a:spcPct val="120000"/>
              </a:lnSpc>
            </a:pPr>
            <a:r>
              <a:rPr lang="fr-FR" sz="1200" dirty="0" smtClean="0">
                <a:latin typeface="Times New Roman" pitchFamily="18" charset="0"/>
                <a:cs typeface="Times New Roman" pitchFamily="18" charset="0"/>
              </a:rPr>
              <a:t>Signé en bas au centre et daté</a:t>
            </a:r>
          </a:p>
          <a:p>
            <a:pPr>
              <a:lnSpc>
                <a:spcPct val="120000"/>
              </a:lnSpc>
            </a:pPr>
            <a:endParaRPr lang="fr-FR" sz="1200" dirty="0" smtClean="0">
              <a:latin typeface="Times New Roman" pitchFamily="18" charset="0"/>
              <a:cs typeface="Times New Roman" pitchFamily="18" charset="0"/>
            </a:endParaRPr>
          </a:p>
        </p:txBody>
      </p:sp>
      <p:pic>
        <p:nvPicPr>
          <p:cNvPr id="35844" name="Picture 4" descr="C:\Users\Raphaël\Documents\La Nouvelle Athènes\Photos oeuvres\Photos oeuvres galerie\Deveria\Missolongi\IMG_1268.JPG"/>
          <p:cNvPicPr>
            <a:picLocks noChangeAspect="1" noChangeArrowheads="1"/>
          </p:cNvPicPr>
          <p:nvPr/>
        </p:nvPicPr>
        <p:blipFill>
          <a:blip r:embed="rId3" cstate="print">
            <a:lum contrast="10000"/>
          </a:blip>
          <a:srcRect/>
          <a:stretch>
            <a:fillRect/>
          </a:stretch>
        </p:blipFill>
        <p:spPr bwMode="auto">
          <a:xfrm>
            <a:off x="5805764" y="566417"/>
            <a:ext cx="4293464" cy="371827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6140" y="4212679"/>
            <a:ext cx="9852495" cy="2912322"/>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endParaRPr lang="fr-FR" sz="1000" dirty="0" smtClean="0"/>
          </a:p>
          <a:p>
            <a:endParaRPr lang="fr-FR" sz="1000" dirty="0" smtClean="0"/>
          </a:p>
          <a:p>
            <a:endParaRPr lang="fr-FR" sz="1000" dirty="0"/>
          </a:p>
          <a:p>
            <a:endParaRPr lang="fr-FR" sz="1000" dirty="0" smtClean="0"/>
          </a:p>
          <a:p>
            <a:endParaRPr lang="fr-FR" sz="1000" dirty="0"/>
          </a:p>
          <a:p>
            <a:endParaRPr lang="fr-FR" sz="1000" dirty="0" smtClean="0"/>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666380" y="1078187"/>
            <a:ext cx="4968352" cy="16811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23</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smtClean="0">
              <a:solidFill>
                <a:srgbClr val="A20000"/>
              </a:solidFill>
              <a:latin typeface="Times New Roman" pitchFamily="18" charset="0"/>
              <a:ea typeface="Times New Roman" pitchFamily="18" charset="0"/>
              <a:cs typeface="Times New Roman" pitchFamily="18" charset="0"/>
            </a:endParaRPr>
          </a:p>
          <a:p>
            <a:pPr>
              <a:lnSpc>
                <a:spcPct val="120000"/>
              </a:lnSpc>
            </a:pPr>
            <a:r>
              <a:rPr lang="fr-FR" sz="1400" dirty="0">
                <a:solidFill>
                  <a:srgbClr val="A20000"/>
                </a:solidFill>
                <a:latin typeface="Times New Roman" pitchFamily="18" charset="0"/>
                <a:cs typeface="Times New Roman" pitchFamily="18" charset="0"/>
              </a:rPr>
              <a:t>Pierre Nicolas BRISSET (1810-1890</a:t>
            </a:r>
            <a:r>
              <a:rPr lang="fr-FR" sz="1400" dirty="0" smtClean="0">
                <a:solidFill>
                  <a:srgbClr val="A20000"/>
                </a:solidFill>
                <a:latin typeface="Times New Roman" pitchFamily="18" charset="0"/>
                <a:cs typeface="Times New Roman" pitchFamily="18" charset="0"/>
              </a:rPr>
              <a:t>)</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Etude pour Cérès ou Les Produits de l’été</a:t>
            </a:r>
            <a:r>
              <a:rPr lang="fr-FR" sz="1200" dirty="0">
                <a:latin typeface="Times New Roman" pitchFamily="18" charset="0"/>
                <a:cs typeface="Times New Roman" pitchFamily="18" charset="0"/>
              </a:rPr>
              <a:t> d’après le Primatice</a:t>
            </a:r>
            <a:br>
              <a:rPr lang="fr-FR" sz="1200" dirty="0">
                <a:latin typeface="Times New Roman" pitchFamily="18" charset="0"/>
                <a:cs typeface="Times New Roman" pitchFamily="18" charset="0"/>
              </a:rPr>
            </a:br>
            <a:r>
              <a:rPr lang="fr-FR" sz="1200" dirty="0">
                <a:latin typeface="Times New Roman" pitchFamily="18" charset="0"/>
                <a:cs typeface="Times New Roman" pitchFamily="18" charset="0"/>
              </a:rPr>
              <a:t>Huile sur panneau</a:t>
            </a:r>
            <a:br>
              <a:rPr lang="fr-FR" sz="1200" dirty="0">
                <a:latin typeface="Times New Roman" pitchFamily="18" charset="0"/>
                <a:cs typeface="Times New Roman" pitchFamily="18" charset="0"/>
              </a:rPr>
            </a:br>
            <a:r>
              <a:rPr lang="fr-FR" sz="1200" dirty="0">
                <a:latin typeface="Times New Roman" pitchFamily="18" charset="0"/>
                <a:cs typeface="Times New Roman" pitchFamily="18" charset="0"/>
              </a:rPr>
              <a:t>21,5 x 14 cm</a:t>
            </a:r>
            <a:br>
              <a:rPr lang="fr-FR" sz="1200" dirty="0">
                <a:latin typeface="Times New Roman" pitchFamily="18" charset="0"/>
                <a:cs typeface="Times New Roman" pitchFamily="18" charset="0"/>
              </a:rPr>
            </a:br>
            <a:r>
              <a:rPr lang="fr-FR" sz="1200" dirty="0">
                <a:latin typeface="Times New Roman" pitchFamily="18" charset="0"/>
                <a:cs typeface="Times New Roman" pitchFamily="18" charset="0"/>
              </a:rPr>
              <a:t>Signé en bas à gauche</a:t>
            </a:r>
          </a:p>
        </p:txBody>
      </p:sp>
      <p:sp>
        <p:nvSpPr>
          <p:cNvPr id="20481" name="Rectangle 1"/>
          <p:cNvSpPr>
            <a:spLocks noChangeArrowheads="1"/>
          </p:cNvSpPr>
          <p:nvPr/>
        </p:nvSpPr>
        <p:spPr bwMode="auto">
          <a:xfrm>
            <a:off x="666180" y="3626886"/>
            <a:ext cx="9721080" cy="2400657"/>
          </a:xfrm>
          <a:prstGeom prst="rect">
            <a:avLst/>
          </a:prstGeom>
          <a:noFill/>
          <a:ln w="9525">
            <a:noFill/>
            <a:miter lim="800000"/>
            <a:headEnd/>
            <a:tailEnd/>
          </a:ln>
          <a:effectLst/>
        </p:spPr>
        <p:txBody>
          <a:bodyPr vert="horz" wrap="square" lIns="91440" tIns="45720" rIns="91440" bIns="45720" numCol="2" spcCol="432000"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Pierre Nicolas </a:t>
            </a:r>
            <a:r>
              <a:rPr kumimoji="0" lang="fr-FR" sz="1000" b="0" i="0" u="none" strike="noStrike" cap="none" normalizeH="0" baseline="0" dirty="0" err="1" smtClean="0">
                <a:ln>
                  <a:noFill/>
                </a:ln>
                <a:solidFill>
                  <a:schemeClr val="tx1"/>
                </a:solidFill>
                <a:effectLst/>
                <a:latin typeface="Times New Roman" pitchFamily="18" charset="0"/>
                <a:ea typeface="SimSun" pitchFamily="2" charset="-122"/>
                <a:cs typeface="Times New Roman" pitchFamily="18" charset="0"/>
              </a:rPr>
              <a:t>Brisset</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fut élève de Picot et de Couder à l’école des Beaux-arts de Paris. Il reçut le prix de Rome en 1840 et exposa au Salon à partir de 1847. Il collabora à l’élaboration de plusieurs peintures décoratives notamment aux galeries de Versailles ainsi que dans de nombreuses églises parisiennes.</a:t>
            </a:r>
            <a:endParaRPr kumimoji="0" lang="fr-FR"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À la fin du XIX</a:t>
            </a:r>
            <a:r>
              <a:rPr kumimoji="0" lang="fr-FR" sz="1000" b="0" i="0" u="none" strike="noStrike" cap="none" normalizeH="0" baseline="30000" dirty="0" smtClean="0">
                <a:ln>
                  <a:noFill/>
                </a:ln>
                <a:solidFill>
                  <a:schemeClr val="tx1"/>
                </a:solidFill>
                <a:effectLst/>
                <a:latin typeface="Times New Roman" pitchFamily="18" charset="0"/>
                <a:ea typeface="SimSun" pitchFamily="2" charset="-122"/>
                <a:cs typeface="Times New Roman" pitchFamily="18" charset="0"/>
              </a:rPr>
              <a:t>e</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siècle une campagne de restauration des fresques de Fontainebleau fut entreprise. </a:t>
            </a:r>
            <a:r>
              <a:rPr kumimoji="0" lang="fr-FR" sz="1000" b="0" i="0" u="none" strike="noStrike" cap="none" normalizeH="0" baseline="0" dirty="0" err="1" smtClean="0">
                <a:ln>
                  <a:noFill/>
                </a:ln>
                <a:solidFill>
                  <a:schemeClr val="tx1"/>
                </a:solidFill>
                <a:effectLst/>
                <a:latin typeface="Times New Roman" pitchFamily="18" charset="0"/>
                <a:ea typeface="SimSun" pitchFamily="2" charset="-122"/>
                <a:cs typeface="Times New Roman" pitchFamily="18" charset="0"/>
              </a:rPr>
              <a:t>Brisset</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fut l’un des peintres sélectionnés. Cette étude peinte a servi de modèle à l’artiste pour la restauration du personnage féminin placé à gauche de la composition : </a:t>
            </a:r>
            <a:r>
              <a:rPr kumimoji="0" lang="fr-FR" sz="1000" b="0" i="1"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Cérès ou Les Produits de l’été,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située dans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la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salle de bal du château</a:t>
            </a:r>
            <a:r>
              <a:rPr kumimoji="0" lang="fr-FR" sz="1000" b="0" i="1"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François I</a:t>
            </a:r>
            <a:r>
              <a:rPr kumimoji="0" lang="fr-FR" sz="1000" b="0" i="0" u="none" strike="noStrike" cap="none" normalizeH="0" baseline="30000" dirty="0" smtClean="0">
                <a:ln>
                  <a:noFill/>
                </a:ln>
                <a:solidFill>
                  <a:schemeClr val="tx1"/>
                </a:solidFill>
                <a:effectLst/>
                <a:latin typeface="Times New Roman" pitchFamily="18" charset="0"/>
                <a:ea typeface="SimSun" pitchFamily="2" charset="-122"/>
                <a:cs typeface="Times New Roman" pitchFamily="18" charset="0"/>
              </a:rPr>
              <a:t>er</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 fit venir en France le Primatice au début du XVIe siècle. Le peintre italien travaille  au service du roi principalement à Fontainebleau où il est chargé de la décoration des murs de la salle de bal du château, Le Primatice conçu l'intégralité des compositions pour cette salle. </a:t>
            </a:r>
            <a:endParaRPr kumimoji="0" lang="fr-FR" sz="1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Notre tableau, qui de premier abord pourrait être pris pour une peinture d’après les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maîtres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de la Renaissance, est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bien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une esquisse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préparatoire, </a:t>
            </a:r>
            <a:r>
              <a:rPr kumimoji="0" lang="fr-FR" sz="1000" b="0" i="0" u="none" strike="noStrike" cap="none" normalizeH="0" baseline="0" dirty="0" smtClean="0">
                <a:ln>
                  <a:noFill/>
                </a:ln>
                <a:solidFill>
                  <a:schemeClr val="tx1"/>
                </a:solidFill>
                <a:effectLst/>
                <a:latin typeface="Times New Roman" pitchFamily="18" charset="0"/>
                <a:ea typeface="SimSun" pitchFamily="2" charset="-122"/>
                <a:cs typeface="Times New Roman" pitchFamily="18" charset="0"/>
              </a:rPr>
              <a:t>non à une composition originale du peintre mais à son travail de restaurateur.</a:t>
            </a:r>
            <a:endParaRPr kumimoji="0" lang="fr-FR" sz="1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0482" name="Picture 2"/>
          <p:cNvPicPr>
            <a:picLocks noChangeAspect="1" noChangeArrowheads="1"/>
          </p:cNvPicPr>
          <p:nvPr/>
        </p:nvPicPr>
        <p:blipFill>
          <a:blip r:embed="rId3" cstate="print"/>
          <a:srcRect l="26666" t="21690" r="22382" b="25633"/>
          <a:stretch>
            <a:fillRect/>
          </a:stretch>
        </p:blipFill>
        <p:spPr bwMode="auto">
          <a:xfrm>
            <a:off x="7290891" y="396255"/>
            <a:ext cx="1800225" cy="3143250"/>
          </a:xfrm>
          <a:prstGeom prst="rect">
            <a:avLst/>
          </a:prstGeom>
          <a:solidFill>
            <a:srgbClr val="FFFFFF"/>
          </a:solidFill>
          <a:ln w="9525">
            <a:noFill/>
            <a:miter lim="800000"/>
            <a:headEnd/>
            <a:tailEnd/>
          </a:ln>
        </p:spPr>
      </p:pic>
      <p:sp>
        <p:nvSpPr>
          <p:cNvPr id="9" name="ZoneTexte 8"/>
          <p:cNvSpPr txBox="1"/>
          <p:nvPr/>
        </p:nvSpPr>
        <p:spPr>
          <a:xfrm>
            <a:off x="6498828" y="6804967"/>
            <a:ext cx="3744416" cy="338554"/>
          </a:xfrm>
          <a:prstGeom prst="rect">
            <a:avLst/>
          </a:prstGeom>
          <a:noFill/>
        </p:spPr>
        <p:txBody>
          <a:bodyPr wrap="square" rtlCol="0">
            <a:spAutoFit/>
          </a:bodyPr>
          <a:lstStyle/>
          <a:p>
            <a:endParaRPr lang="fr-FR" sz="800" dirty="0">
              <a:latin typeface="Times New Roman" pitchFamily="18" charset="0"/>
              <a:cs typeface="Times New Roman" pitchFamily="18" charset="0"/>
            </a:endParaRPr>
          </a:p>
          <a:p>
            <a:r>
              <a:rPr lang="fr-FR" sz="800" dirty="0" smtClean="0">
                <a:latin typeface="Times New Roman" pitchFamily="18" charset="0"/>
                <a:cs typeface="Times New Roman" pitchFamily="18" charset="0"/>
              </a:rPr>
              <a:t>Le Primatice, </a:t>
            </a:r>
            <a:r>
              <a:rPr lang="fr-FR" sz="800" i="1" dirty="0" smtClean="0">
                <a:latin typeface="Times New Roman" pitchFamily="18" charset="0"/>
                <a:cs typeface="Times New Roman" pitchFamily="18" charset="0"/>
              </a:rPr>
              <a:t>Cérès ou Les Produits de l’été</a:t>
            </a:r>
            <a:r>
              <a:rPr lang="fr-FR" sz="800" dirty="0" smtClean="0">
                <a:latin typeface="Times New Roman" pitchFamily="18" charset="0"/>
                <a:cs typeface="Times New Roman" pitchFamily="18" charset="0"/>
              </a:rPr>
              <a:t> , château de Fontainebleau </a:t>
            </a:r>
            <a:endParaRPr lang="fr-FR" sz="800" dirty="0">
              <a:latin typeface="Times New Roman" pitchFamily="18" charset="0"/>
              <a:cs typeface="Times New Roman" pitchFamily="18" charset="0"/>
            </a:endParaRPr>
          </a:p>
        </p:txBody>
      </p:sp>
      <p:pic>
        <p:nvPicPr>
          <p:cNvPr id="20486" name="Picture 6" descr="C:\Users\Raphaël\Documents\La Nouvelle Athènes\Oeuvres définitives\Brisset\Primatice Fontaibleau Brisset.jpg"/>
          <p:cNvPicPr>
            <a:picLocks noChangeAspect="1" noChangeArrowheads="1"/>
          </p:cNvPicPr>
          <p:nvPr/>
        </p:nvPicPr>
        <p:blipFill>
          <a:blip r:embed="rId4" cstate="print"/>
          <a:srcRect/>
          <a:stretch>
            <a:fillRect/>
          </a:stretch>
        </p:blipFill>
        <p:spPr bwMode="auto">
          <a:xfrm>
            <a:off x="6518691" y="3924647"/>
            <a:ext cx="3364513" cy="2844528"/>
          </a:xfrm>
          <a:prstGeom prst="rect">
            <a:avLst/>
          </a:prstGeom>
          <a:noFill/>
        </p:spPr>
      </p:pic>
      <p:sp>
        <p:nvSpPr>
          <p:cNvPr id="11" name="Rectangle 10"/>
          <p:cNvSpPr/>
          <p:nvPr/>
        </p:nvSpPr>
        <p:spPr>
          <a:xfrm>
            <a:off x="6498828" y="5004767"/>
            <a:ext cx="792088" cy="108012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38188" y="3204567"/>
            <a:ext cx="9852495" cy="3674372"/>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endParaRPr lang="fr-FR" sz="1000" dirty="0"/>
          </a:p>
          <a:p>
            <a:pPr algn="just"/>
            <a:r>
              <a:rPr lang="fr-FR" sz="1000" dirty="0">
                <a:latin typeface="Times New Roman" pitchFamily="18" charset="0"/>
                <a:cs typeface="Times New Roman" pitchFamily="18" charset="0"/>
              </a:rPr>
              <a:t>Joseph Guichard est un peintre français né à Lyon en 1807. </a:t>
            </a:r>
            <a:r>
              <a:rPr lang="fr-FR" sz="1000" dirty="0" smtClean="0">
                <a:latin typeface="Times New Roman" pitchFamily="18" charset="0"/>
                <a:cs typeface="Times New Roman" pitchFamily="18" charset="0"/>
              </a:rPr>
              <a:t>Ami de Paul </a:t>
            </a:r>
            <a:r>
              <a:rPr lang="fr-FR" sz="1000" dirty="0" err="1" smtClean="0">
                <a:latin typeface="Times New Roman" pitchFamily="18" charset="0"/>
                <a:cs typeface="Times New Roman" pitchFamily="18" charset="0"/>
              </a:rPr>
              <a:t>Chenavard</a:t>
            </a:r>
            <a:r>
              <a:rPr lang="fr-FR" sz="1000" dirty="0" smtClean="0">
                <a:latin typeface="Times New Roman" pitchFamily="18" charset="0"/>
                <a:cs typeface="Times New Roman" pitchFamily="18" charset="0"/>
              </a:rPr>
              <a:t>, il rejoint celui-ci à Paris dans l’atelier d’Ingres en 1827. Artiste transfuge il </a:t>
            </a:r>
            <a:r>
              <a:rPr lang="fr-FR" sz="1000" dirty="0">
                <a:latin typeface="Times New Roman" pitchFamily="18" charset="0"/>
                <a:cs typeface="Times New Roman" pitchFamily="18" charset="0"/>
              </a:rPr>
              <a:t>fréquente au même moment Eugène Delacroix dont il subira également l’influence. </a:t>
            </a:r>
          </a:p>
          <a:p>
            <a:pPr algn="just"/>
            <a:r>
              <a:rPr lang="fr-FR" sz="1000" dirty="0">
                <a:latin typeface="Times New Roman" pitchFamily="18" charset="0"/>
                <a:cs typeface="Times New Roman" pitchFamily="18" charset="0"/>
              </a:rPr>
              <a:t>Il débute au Salon en 1831 puis connait un certain succès avec son tableau </a:t>
            </a:r>
            <a:r>
              <a:rPr lang="fr-FR" sz="1000" i="1" dirty="0">
                <a:latin typeface="Times New Roman" pitchFamily="18" charset="0"/>
                <a:cs typeface="Times New Roman" pitchFamily="18" charset="0"/>
              </a:rPr>
              <a:t>Rêve d’amour</a:t>
            </a:r>
            <a:r>
              <a:rPr lang="fr-FR" sz="1000" dirty="0">
                <a:latin typeface="Times New Roman" pitchFamily="18" charset="0"/>
                <a:cs typeface="Times New Roman" pitchFamily="18" charset="0"/>
              </a:rPr>
              <a:t> au Salon de 1833. Cette œuvre profondément romantique, qui tient plus de Delacroix que d’Ingres, marquera une rupture définitive avec son premier </a:t>
            </a:r>
            <a:r>
              <a:rPr lang="fr-FR" sz="1000" dirty="0" smtClean="0">
                <a:latin typeface="Times New Roman" pitchFamily="18" charset="0"/>
                <a:cs typeface="Times New Roman" pitchFamily="18" charset="0"/>
              </a:rPr>
              <a:t>maître</a:t>
            </a:r>
            <a:r>
              <a:rPr lang="fr-FR" sz="1000" dirty="0">
                <a:latin typeface="Times New Roman" pitchFamily="18" charset="0"/>
                <a:cs typeface="Times New Roman" pitchFamily="18" charset="0"/>
              </a:rPr>
              <a:t>. La même année, il est envoyé à Rome par Thiers pour copier la </a:t>
            </a:r>
            <a:r>
              <a:rPr lang="fr-FR" sz="1000" i="1" dirty="0">
                <a:latin typeface="Times New Roman" pitchFamily="18" charset="0"/>
                <a:cs typeface="Times New Roman" pitchFamily="18" charset="0"/>
              </a:rPr>
              <a:t>Descente de croix</a:t>
            </a:r>
            <a:r>
              <a:rPr lang="fr-FR" sz="1000" dirty="0">
                <a:latin typeface="Times New Roman" pitchFamily="18" charset="0"/>
                <a:cs typeface="Times New Roman" pitchFamily="18" charset="0"/>
              </a:rPr>
              <a:t> de </a:t>
            </a:r>
            <a:r>
              <a:rPr lang="fr-FR" sz="1000" dirty="0" err="1">
                <a:latin typeface="Times New Roman" pitchFamily="18" charset="0"/>
                <a:cs typeface="Times New Roman" pitchFamily="18" charset="0"/>
              </a:rPr>
              <a:t>Daniele</a:t>
            </a:r>
            <a:r>
              <a:rPr lang="fr-FR" sz="1000" dirty="0">
                <a:latin typeface="Times New Roman" pitchFamily="18" charset="0"/>
                <a:cs typeface="Times New Roman" pitchFamily="18" charset="0"/>
              </a:rPr>
              <a:t> da Volterra. Il s'y lie d’amitié avec Horace Vernet, qui dirige alors la Villa Médicis. Revenu à Paris en 1835, il reçoit plusieurs commandes officielles et décore plusieurs églises, dont </a:t>
            </a:r>
            <a:r>
              <a:rPr lang="fr-FR" sz="1000" dirty="0" err="1">
                <a:latin typeface="Times New Roman" pitchFamily="18" charset="0"/>
                <a:cs typeface="Times New Roman" pitchFamily="18" charset="0"/>
              </a:rPr>
              <a:t>Saint-Germain-l'Auxerrois</a:t>
            </a:r>
            <a:r>
              <a:rPr lang="fr-FR" sz="1000" dirty="0">
                <a:latin typeface="Times New Roman" pitchFamily="18" charset="0"/>
                <a:cs typeface="Times New Roman" pitchFamily="18" charset="0"/>
              </a:rPr>
              <a:t> (avec Amaury-Duval). Alexandre Dumas lui confie la décoration de son théâtre.</a:t>
            </a:r>
          </a:p>
          <a:p>
            <a:pPr algn="just"/>
            <a:r>
              <a:rPr lang="fr-FR" sz="1000" dirty="0">
                <a:latin typeface="Times New Roman" pitchFamily="18" charset="0"/>
                <a:cs typeface="Times New Roman" pitchFamily="18" charset="0"/>
              </a:rPr>
              <a:t>Notre petite esquisse au sujet orientaliste, représente un sultan et une odalisque dans un jardin exotique. On y retrouve l’esprit général du sujet de son tableau de 1833 : Le sultan, la femme alanguie traités avec une pointe d’érotisme. La technique, d’une très grande liberté, s’éloigne totalement l’enseignement ingresque par l’absence visible de dessin préalable. Le support de papier marouflé sur panneau semble avoir été rapidement recouvert par de </a:t>
            </a:r>
            <a:r>
              <a:rPr lang="fr-FR" sz="1000" dirty="0" smtClean="0">
                <a:latin typeface="Times New Roman" pitchFamily="18" charset="0"/>
                <a:cs typeface="Times New Roman" pitchFamily="18" charset="0"/>
              </a:rPr>
              <a:t>larges </a:t>
            </a:r>
            <a:r>
              <a:rPr lang="fr-FR" sz="1000" dirty="0">
                <a:latin typeface="Times New Roman" pitchFamily="18" charset="0"/>
                <a:cs typeface="Times New Roman" pitchFamily="18" charset="0"/>
              </a:rPr>
              <a:t>touches de brosses, sans souci du détail. L’esquisse peinte pour </a:t>
            </a:r>
            <a:r>
              <a:rPr lang="fr-FR" sz="1000" i="1" dirty="0">
                <a:latin typeface="Times New Roman" pitchFamily="18" charset="0"/>
                <a:cs typeface="Times New Roman" pitchFamily="18" charset="0"/>
              </a:rPr>
              <a:t>Rêve d’amour,</a:t>
            </a:r>
            <a:r>
              <a:rPr lang="fr-FR" sz="1000" dirty="0">
                <a:latin typeface="Times New Roman" pitchFamily="18" charset="0"/>
                <a:cs typeface="Times New Roman" pitchFamily="18" charset="0"/>
              </a:rPr>
              <a:t> conservée au Musée des beaux-arts de Lyon, montre un traitement assez proche dans la partie constituant le songe en haut à droite. Les initiales du peintre paraissent avoir été tracées en deux coups de pinceaux hâtifs en bas à droite de l’œuvre dés son achèvement</a:t>
            </a:r>
            <a:r>
              <a:rPr lang="fr-FR" sz="1000" dirty="0" smtClean="0">
                <a:latin typeface="Times New Roman" pitchFamily="18" charset="0"/>
                <a:cs typeface="Times New Roman" pitchFamily="18" charset="0"/>
              </a:rPr>
              <a:t>.</a:t>
            </a:r>
          </a:p>
          <a:p>
            <a:pPr algn="just"/>
            <a:r>
              <a:rPr lang="fr-FR" sz="1000" dirty="0">
                <a:latin typeface="Times New Roman" pitchFamily="18" charset="0"/>
                <a:cs typeface="Times New Roman" pitchFamily="18" charset="0"/>
              </a:rPr>
              <a:t/>
            </a:r>
            <a:br>
              <a:rPr lang="fr-FR" sz="1000" dirty="0">
                <a:latin typeface="Times New Roman" pitchFamily="18" charset="0"/>
                <a:cs typeface="Times New Roman" pitchFamily="18" charset="0"/>
              </a:rPr>
            </a:br>
            <a:endParaRPr lang="fr-FR" sz="1000" dirty="0" smtClean="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En </a:t>
            </a:r>
            <a:r>
              <a:rPr lang="fr-FR" sz="1000" dirty="0">
                <a:latin typeface="Times New Roman" pitchFamily="18" charset="0"/>
                <a:cs typeface="Times New Roman" pitchFamily="18" charset="0"/>
              </a:rPr>
              <a:t>1850, Joseph Guichard travaille aux côtés de Delacroix à la décoration du plafond de la galerie d’Apollon au Louvre. En 1862 il rentre enfin dans sa ville natale et est nommé professeur de la classe de peinture aux beaux-arts de Lyon, puis en 1879 conservateur du musée de la même ville.</a:t>
            </a: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810396" y="1099734"/>
            <a:ext cx="4968352" cy="1638052"/>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24</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smtClean="0">
                <a:solidFill>
                  <a:srgbClr val="A20000"/>
                </a:solidFill>
                <a:latin typeface="Times New Roman" pitchFamily="18" charset="0"/>
                <a:cs typeface="Times New Roman" pitchFamily="18" charset="0"/>
              </a:rPr>
              <a:t>Joseph GUICHARD (1806-1880)</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Le sultan et l’odalisque, </a:t>
            </a:r>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Huile </a:t>
            </a:r>
            <a:r>
              <a:rPr lang="fr-FR" sz="1200" dirty="0" smtClean="0">
                <a:latin typeface="Times New Roman" pitchFamily="18" charset="0"/>
                <a:ea typeface="Times New Roman" pitchFamily="18" charset="0"/>
                <a:cs typeface="Times New Roman" pitchFamily="18" charset="0"/>
              </a:rPr>
              <a:t>papier marouflée sur </a:t>
            </a:r>
            <a:r>
              <a:rPr lang="fr-FR" sz="1200" dirty="0" smtClean="0">
                <a:latin typeface="Times New Roman" pitchFamily="18" charset="0"/>
                <a:ea typeface="Times New Roman" pitchFamily="18" charset="0"/>
                <a:cs typeface="Times New Roman" pitchFamily="18" charset="0"/>
              </a:rPr>
              <a:t>panneau</a:t>
            </a:r>
            <a:endParaRPr lang="fr-FR" sz="1200" dirty="0">
              <a:latin typeface="Times New Roman" pitchFamily="18" charset="0"/>
              <a:ea typeface="Times New Roman" pitchFamily="18" charset="0"/>
              <a:cs typeface="Times New Roman" pitchFamily="18" charset="0"/>
            </a:endParaRPr>
          </a:p>
          <a:p>
            <a:pPr>
              <a:lnSpc>
                <a:spcPct val="120000"/>
              </a:lnSpc>
            </a:pPr>
            <a:r>
              <a:rPr lang="fr-FR" sz="1200" dirty="0" smtClean="0">
                <a:latin typeface="Times New Roman" pitchFamily="18" charset="0"/>
                <a:cs typeface="Times New Roman" pitchFamily="18" charset="0"/>
              </a:rPr>
              <a:t>29 x 22 cm</a:t>
            </a:r>
          </a:p>
          <a:p>
            <a:pPr>
              <a:lnSpc>
                <a:spcPct val="120000"/>
              </a:lnSpc>
            </a:pPr>
            <a:r>
              <a:rPr lang="fr-FR" sz="1200" dirty="0" smtClean="0">
                <a:latin typeface="Times New Roman" pitchFamily="18" charset="0"/>
                <a:cs typeface="Times New Roman" pitchFamily="18" charset="0"/>
              </a:rPr>
              <a:t>Monogrammé en bas à droite</a:t>
            </a:r>
            <a:endParaRPr lang="fr-FR" sz="1200" dirty="0">
              <a:latin typeface="Times New Roman" pitchFamily="18" charset="0"/>
              <a:cs typeface="Times New Roman" pitchFamily="18" charset="0"/>
            </a:endParaRPr>
          </a:p>
        </p:txBody>
      </p:sp>
      <p:pic>
        <p:nvPicPr>
          <p:cNvPr id="26626" name="Picture 2" descr="C:\Users\Raphaël\Documents\La Nouvelle Athènes\Photos oeuvres\Photos oeuvres expo\Joseph Guichard\IMG_1124.JPG"/>
          <p:cNvPicPr>
            <a:picLocks noChangeAspect="1" noChangeArrowheads="1"/>
          </p:cNvPicPr>
          <p:nvPr/>
        </p:nvPicPr>
        <p:blipFill>
          <a:blip r:embed="rId3" cstate="print"/>
          <a:srcRect/>
          <a:stretch>
            <a:fillRect/>
          </a:stretch>
        </p:blipFill>
        <p:spPr bwMode="auto">
          <a:xfrm>
            <a:off x="6964392" y="324247"/>
            <a:ext cx="2558772" cy="3384376"/>
          </a:xfrm>
          <a:prstGeom prst="rect">
            <a:avLst/>
          </a:prstGeom>
          <a:noFill/>
        </p:spPr>
      </p:pic>
      <p:pic>
        <p:nvPicPr>
          <p:cNvPr id="26628" name="Picture 4" descr="http://www.photo.rmn.fr/LowRes2/TR1/Q8OZ4U/95-014326.jpg"/>
          <p:cNvPicPr>
            <a:picLocks noChangeAspect="1" noChangeArrowheads="1"/>
          </p:cNvPicPr>
          <p:nvPr/>
        </p:nvPicPr>
        <p:blipFill>
          <a:blip r:embed="rId4" cstate="print"/>
          <a:srcRect/>
          <a:stretch>
            <a:fillRect/>
          </a:stretch>
        </p:blipFill>
        <p:spPr bwMode="auto">
          <a:xfrm>
            <a:off x="7110245" y="4644727"/>
            <a:ext cx="2340911" cy="1908424"/>
          </a:xfrm>
          <a:prstGeom prst="rect">
            <a:avLst/>
          </a:prstGeom>
          <a:noFill/>
        </p:spPr>
      </p:pic>
      <p:sp>
        <p:nvSpPr>
          <p:cNvPr id="8" name="ZoneTexte 7"/>
          <p:cNvSpPr txBox="1"/>
          <p:nvPr/>
        </p:nvSpPr>
        <p:spPr>
          <a:xfrm>
            <a:off x="7146900" y="6660951"/>
            <a:ext cx="2376264" cy="338554"/>
          </a:xfrm>
          <a:prstGeom prst="rect">
            <a:avLst/>
          </a:prstGeom>
          <a:noFill/>
        </p:spPr>
        <p:txBody>
          <a:bodyPr wrap="square" rtlCol="0">
            <a:spAutoFit/>
          </a:bodyPr>
          <a:lstStyle/>
          <a:p>
            <a:r>
              <a:rPr lang="fr-FR" sz="800" dirty="0" smtClean="0">
                <a:latin typeface="Times New Roman" pitchFamily="18" charset="0"/>
                <a:cs typeface="Times New Roman" pitchFamily="18" charset="0"/>
              </a:rPr>
              <a:t>Joseph Guichard</a:t>
            </a:r>
            <a:r>
              <a:rPr lang="fr-FR" sz="800" dirty="0" smtClean="0"/>
              <a:t> , </a:t>
            </a:r>
            <a:r>
              <a:rPr lang="fr-FR" sz="800" i="1" dirty="0" smtClean="0">
                <a:latin typeface="Times New Roman" pitchFamily="18" charset="0"/>
                <a:cs typeface="Times New Roman" pitchFamily="18" charset="0"/>
              </a:rPr>
              <a:t>Rêve d’amour, </a:t>
            </a:r>
            <a:r>
              <a:rPr lang="fr-FR" sz="800" dirty="0" smtClean="0">
                <a:latin typeface="Times New Roman" pitchFamily="18" charset="0"/>
                <a:cs typeface="Times New Roman" pitchFamily="18" charset="0"/>
              </a:rPr>
              <a:t> 1833 Musée  des Beaux-arts de Lyon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94172" y="3684994"/>
            <a:ext cx="9852495" cy="2567537"/>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smtClean="0">
                <a:latin typeface="Times New Roman" pitchFamily="18" charset="0"/>
                <a:cs typeface="Times New Roman" pitchFamily="18" charset="0"/>
              </a:rPr>
              <a:t>Paul Huet est l’un des grands maîtres du paysage romantique français. Après des études aux </a:t>
            </a:r>
            <a:r>
              <a:rPr lang="fr-FR" sz="1000" dirty="0" err="1" smtClean="0">
                <a:latin typeface="Times New Roman" pitchFamily="18" charset="0"/>
                <a:cs typeface="Times New Roman" pitchFamily="18" charset="0"/>
              </a:rPr>
              <a:t>Beaux-Arts</a:t>
            </a:r>
            <a:r>
              <a:rPr lang="fr-FR" sz="1000" dirty="0" smtClean="0">
                <a:latin typeface="Times New Roman" pitchFamily="18" charset="0"/>
                <a:cs typeface="Times New Roman" pitchFamily="18" charset="0"/>
              </a:rPr>
              <a:t> </a:t>
            </a:r>
            <a:r>
              <a:rPr lang="fr-FR" sz="1000" dirty="0" smtClean="0">
                <a:latin typeface="Times New Roman" pitchFamily="18" charset="0"/>
                <a:cs typeface="Times New Roman" pitchFamily="18" charset="0"/>
              </a:rPr>
              <a:t>de Paris sous la direction de Guérin dont l’enseignement trop académique ne lui correspond pas, il part dans l’atelier du baron Gros. Son goût pour le paysage de plein air débute très tôt. Il aime ainsi se rendre dans le parc de Saint-Cloud ainsi que sur l’ile Seguin pour y peindre la nature.  Au début des années 1820, il </a:t>
            </a:r>
            <a:r>
              <a:rPr lang="fr-FR" sz="1000" dirty="0" smtClean="0">
                <a:latin typeface="Times New Roman" pitchFamily="18" charset="0"/>
                <a:cs typeface="Times New Roman" pitchFamily="18" charset="0"/>
              </a:rPr>
              <a:t>rencontre Eugène Delacroix, avec qui il se liera d’amitié. </a:t>
            </a:r>
            <a:endParaRPr lang="fr-FR" sz="1000" dirty="0" smtClean="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Notre tableau est une </a:t>
            </a:r>
            <a:r>
              <a:rPr lang="fr-FR" sz="1000" dirty="0" smtClean="0">
                <a:latin typeface="Times New Roman" pitchFamily="18" charset="0"/>
                <a:cs typeface="Times New Roman" pitchFamily="18" charset="0"/>
              </a:rPr>
              <a:t>esquisse pour une composition inconnue de Paul Huet. Marie-Madeleine est à genoux en prière sur un rocher de la Sainte Baume; une nuée d’anges portant la croix lui apparait à gauche de la composition. Le paysage qui occupe la plus grande partie de la composition est typique du peintre alors que le personnage de la sainte est fortement influencée par Delacroix. La riche palette de couleur ainsi que la liberté de traitement en larges touches mettent en évidence la proximité stylistique entre les deux peintres durant les années 1830.</a:t>
            </a:r>
          </a:p>
          <a:p>
            <a:pPr algn="just"/>
            <a:r>
              <a:rPr lang="fr-FR" sz="1000" dirty="0" smtClean="0">
                <a:latin typeface="Times New Roman" pitchFamily="18" charset="0"/>
                <a:cs typeface="Times New Roman" pitchFamily="18" charset="0"/>
              </a:rPr>
              <a:t>Cette peinture qui n’est pas signée porte au verso sur le châssis le cachet de cire rouge de la vente d’atelier. </a:t>
            </a:r>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678580" y="387349"/>
            <a:ext cx="5604224" cy="307229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600" dirty="0" smtClean="0">
                <a:solidFill>
                  <a:srgbClr val="A20000"/>
                </a:solidFill>
                <a:latin typeface="Times New Roman" pitchFamily="18" charset="0"/>
                <a:ea typeface="Times New Roman" pitchFamily="18" charset="0"/>
                <a:cs typeface="Times New Roman" pitchFamily="18" charset="0"/>
              </a:rPr>
              <a:t>N°  </a:t>
            </a:r>
            <a:r>
              <a:rPr lang="fr-FR" sz="1600" dirty="0" smtClean="0">
                <a:solidFill>
                  <a:srgbClr val="A20000"/>
                </a:solidFill>
                <a:latin typeface="Times New Roman" pitchFamily="18" charset="0"/>
                <a:ea typeface="Times New Roman" pitchFamily="18" charset="0"/>
                <a:cs typeface="Times New Roman" pitchFamily="18" charset="0"/>
              </a:rPr>
              <a:t>25</a:t>
            </a:r>
            <a:endParaRPr lang="fr-FR" sz="16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600" dirty="0" smtClean="0">
              <a:solidFill>
                <a:srgbClr val="A20000"/>
              </a:solidFill>
              <a:latin typeface="Times New Roman" pitchFamily="18" charset="0"/>
              <a:cs typeface="Times New Roman" pitchFamily="18" charset="0"/>
            </a:endParaRPr>
          </a:p>
          <a:p>
            <a:pPr>
              <a:lnSpc>
                <a:spcPct val="120000"/>
              </a:lnSpc>
            </a:pPr>
            <a:r>
              <a:rPr lang="fr-FR" sz="1600" dirty="0" smtClean="0">
                <a:solidFill>
                  <a:srgbClr val="A20000"/>
                </a:solidFill>
                <a:latin typeface="Times New Roman" pitchFamily="18" charset="0"/>
                <a:cs typeface="Times New Roman" pitchFamily="18" charset="0"/>
              </a:rPr>
              <a:t>Paul Huet (1803-1869)</a:t>
            </a:r>
          </a:p>
          <a:p>
            <a:pPr>
              <a:lnSpc>
                <a:spcPct val="120000"/>
              </a:lnSpc>
            </a:pPr>
            <a:r>
              <a:rPr lang="fr-FR" sz="1200" i="1" dirty="0" smtClean="0">
                <a:latin typeface="Times New Roman" pitchFamily="18" charset="0"/>
                <a:cs typeface="Times New Roman" pitchFamily="18" charset="0"/>
              </a:rPr>
              <a:t>Marie-Madeleine à la Sainte Baume, vers 1835-40</a:t>
            </a:r>
            <a:r>
              <a:rPr lang="fr-FR" sz="1200" i="1" dirty="0">
                <a:latin typeface="Times New Roman" pitchFamily="18" charset="0"/>
                <a:cs typeface="Times New Roman" pitchFamily="18" charset="0"/>
              </a:rPr>
              <a:t/>
            </a:r>
            <a:br>
              <a:rPr lang="fr-FR" sz="1200" i="1" dirty="0">
                <a:latin typeface="Times New Roman" pitchFamily="18" charset="0"/>
                <a:cs typeface="Times New Roman" pitchFamily="18" charset="0"/>
              </a:rPr>
            </a:br>
            <a:r>
              <a:rPr lang="fr-FR" sz="1200" dirty="0">
                <a:latin typeface="Times New Roman" pitchFamily="18" charset="0"/>
                <a:cs typeface="Times New Roman" pitchFamily="18" charset="0"/>
              </a:rPr>
              <a:t>Huile sur toile</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27x 35,5 cm</a:t>
            </a:r>
            <a:br>
              <a:rPr lang="fr-FR" sz="1200" dirty="0" smtClean="0">
                <a:latin typeface="Times New Roman" pitchFamily="18" charset="0"/>
                <a:cs typeface="Times New Roman" pitchFamily="18" charset="0"/>
              </a:rPr>
            </a:br>
            <a:r>
              <a:rPr lang="fr-FR" sz="1200" dirty="0" smtClean="0">
                <a:latin typeface="Times New Roman" pitchFamily="18" charset="0"/>
                <a:cs typeface="Times New Roman" pitchFamily="18" charset="0"/>
              </a:rPr>
              <a:t>Cachet de cire Paul Huet sur le châssis</a:t>
            </a:r>
            <a:endParaRPr lang="fr-FR" sz="1200" dirty="0" smtClean="0">
              <a:latin typeface="Times New Roman" pitchFamily="18" charset="0"/>
              <a:cs typeface="Times New Roman" pitchFamily="18" charset="0"/>
            </a:endParaRPr>
          </a:p>
          <a:p>
            <a:pPr>
              <a:lnSpc>
                <a:spcPct val="120000"/>
              </a:lnSpc>
            </a:pPr>
            <a:r>
              <a:rPr lang="fr-FR" sz="1200" dirty="0" smtClean="0">
                <a:latin typeface="Times New Roman" pitchFamily="18" charset="0"/>
                <a:cs typeface="Times New Roman" pitchFamily="18" charset="0"/>
              </a:rPr>
              <a:t>Provenance : Ancienne collection </a:t>
            </a:r>
            <a:r>
              <a:rPr lang="fr-FR" sz="1200" dirty="0" smtClean="0">
                <a:latin typeface="Times New Roman" pitchFamily="18" charset="0"/>
                <a:cs typeface="Times New Roman" pitchFamily="18" charset="0"/>
              </a:rPr>
              <a:t>H. </a:t>
            </a:r>
            <a:r>
              <a:rPr lang="fr-FR" sz="1200" dirty="0" err="1" smtClean="0">
                <a:latin typeface="Times New Roman" pitchFamily="18" charset="0"/>
                <a:cs typeface="Times New Roman" pitchFamily="18" charset="0"/>
              </a:rPr>
              <a:t>Henrotin</a:t>
            </a:r>
            <a:r>
              <a:rPr lang="fr-FR" sz="1200" dirty="0" smtClean="0">
                <a:latin typeface="Times New Roman" pitchFamily="18" charset="0"/>
                <a:cs typeface="Times New Roman" pitchFamily="18" charset="0"/>
              </a:rPr>
              <a:t>-Huet,</a:t>
            </a:r>
          </a:p>
          <a:p>
            <a:pPr>
              <a:lnSpc>
                <a:spcPct val="120000"/>
              </a:lnSpc>
            </a:pPr>
            <a:r>
              <a:rPr lang="fr-FR" sz="1200" dirty="0" smtClean="0">
                <a:latin typeface="Times New Roman" pitchFamily="18" charset="0"/>
                <a:cs typeface="Times New Roman" pitchFamily="18" charset="0"/>
              </a:rPr>
              <a:t>Collection Perret-Carnot</a:t>
            </a:r>
            <a:r>
              <a:rPr lang="fr-FR" sz="1200" dirty="0" smtClean="0">
                <a:latin typeface="Times New Roman" pitchFamily="18" charset="0"/>
                <a:cs typeface="Times New Roman" pitchFamily="18" charset="0"/>
              </a:rPr>
              <a:t>, </a:t>
            </a:r>
            <a:r>
              <a:rPr lang="fr-FR" sz="1200" dirty="0" smtClean="0">
                <a:latin typeface="Times New Roman" pitchFamily="18" charset="0"/>
                <a:cs typeface="Times New Roman" pitchFamily="18" charset="0"/>
              </a:rPr>
              <a:t>collection Pierre </a:t>
            </a:r>
            <a:r>
              <a:rPr lang="fr-FR" sz="1200" dirty="0" smtClean="0">
                <a:latin typeface="Times New Roman" pitchFamily="18" charset="0"/>
                <a:cs typeface="Times New Roman" pitchFamily="18" charset="0"/>
              </a:rPr>
              <a:t>Miquel.</a:t>
            </a:r>
          </a:p>
          <a:p>
            <a:pPr>
              <a:lnSpc>
                <a:spcPct val="120000"/>
              </a:lnSpc>
            </a:pP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endParaRPr lang="fr-FR" sz="1200" dirty="0">
              <a:latin typeface="Times New Roman" pitchFamily="18" charset="0"/>
              <a:cs typeface="Times New Roman" pitchFamily="18" charset="0"/>
            </a:endParaRP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sp>
        <p:nvSpPr>
          <p:cNvPr id="7" name="ZoneTexte 6"/>
          <p:cNvSpPr txBox="1"/>
          <p:nvPr/>
        </p:nvSpPr>
        <p:spPr>
          <a:xfrm>
            <a:off x="6498828" y="6300911"/>
            <a:ext cx="3600400" cy="338554"/>
          </a:xfrm>
          <a:prstGeom prst="rect">
            <a:avLst/>
          </a:prstGeom>
          <a:noFill/>
        </p:spPr>
        <p:txBody>
          <a:bodyPr wrap="square" rtlCol="0">
            <a:spAutoFit/>
          </a:bodyPr>
          <a:lstStyle/>
          <a:p>
            <a:r>
              <a:rPr lang="fr-FR" sz="800" dirty="0" smtClean="0">
                <a:latin typeface="Times New Roman" pitchFamily="18" charset="0"/>
                <a:cs typeface="Times New Roman" pitchFamily="18" charset="0"/>
              </a:rPr>
              <a:t>Eugène Delacroix, </a:t>
            </a:r>
            <a:r>
              <a:rPr lang="fr-FR" sz="800" i="1" dirty="0" smtClean="0">
                <a:latin typeface="Times New Roman" pitchFamily="18" charset="0"/>
                <a:cs typeface="Times New Roman" pitchFamily="18" charset="0"/>
              </a:rPr>
              <a:t>La Mort d’Ophélie</a:t>
            </a:r>
            <a:r>
              <a:rPr lang="fr-FR" sz="800" dirty="0" smtClean="0">
                <a:latin typeface="Times New Roman" pitchFamily="18" charset="0"/>
                <a:cs typeface="Times New Roman" pitchFamily="18" charset="0"/>
              </a:rPr>
              <a:t>, vers 1838, </a:t>
            </a:r>
            <a:r>
              <a:rPr lang="fr-FR" sz="800" dirty="0" smtClean="0">
                <a:latin typeface="Times New Roman" pitchFamily="18" charset="0"/>
                <a:cs typeface="Times New Roman" pitchFamily="18" charset="0"/>
              </a:rPr>
              <a:t>Bayerische </a:t>
            </a:r>
            <a:r>
              <a:rPr lang="fr-FR" sz="800" dirty="0" err="1" smtClean="0">
                <a:latin typeface="Times New Roman" pitchFamily="18" charset="0"/>
                <a:cs typeface="Times New Roman" pitchFamily="18" charset="0"/>
              </a:rPr>
              <a:t>Staatsgemäldesammlungen</a:t>
            </a:r>
            <a:r>
              <a:rPr lang="fr-FR" sz="800" dirty="0" smtClean="0">
                <a:latin typeface="Times New Roman" pitchFamily="18" charset="0"/>
                <a:cs typeface="Times New Roman" pitchFamily="18" charset="0"/>
              </a:rPr>
              <a:t>, Munich</a:t>
            </a:r>
            <a:endParaRPr lang="fr-FR" sz="800" dirty="0">
              <a:latin typeface="Times New Roman" pitchFamily="18" charset="0"/>
              <a:cs typeface="Times New Roman" pitchFamily="18" charset="0"/>
            </a:endParaRPr>
          </a:p>
        </p:txBody>
      </p:sp>
      <p:pic>
        <p:nvPicPr>
          <p:cNvPr id="2" name="Picture 2" descr="C:\Users\Raphaël\Downloads\IMG_4098.JPG"/>
          <p:cNvPicPr>
            <a:picLocks noChangeAspect="1" noChangeArrowheads="1"/>
          </p:cNvPicPr>
          <p:nvPr/>
        </p:nvPicPr>
        <p:blipFill>
          <a:blip r:embed="rId3" cstate="print"/>
          <a:srcRect/>
          <a:stretch>
            <a:fillRect/>
          </a:stretch>
        </p:blipFill>
        <p:spPr bwMode="auto">
          <a:xfrm>
            <a:off x="5994772" y="468263"/>
            <a:ext cx="4090195" cy="3132559"/>
          </a:xfrm>
          <a:prstGeom prst="rect">
            <a:avLst/>
          </a:prstGeom>
          <a:noFill/>
        </p:spPr>
      </p:pic>
      <p:pic>
        <p:nvPicPr>
          <p:cNvPr id="1030" name="Picture 6" descr="http://www.photo.rmn.fr/LowRes2/TR1/ILPTBI/09-526879.jpg"/>
          <p:cNvPicPr>
            <a:picLocks noChangeAspect="1" noChangeArrowheads="1"/>
          </p:cNvPicPr>
          <p:nvPr/>
        </p:nvPicPr>
        <p:blipFill>
          <a:blip r:embed="rId4" cstate="print"/>
          <a:srcRect l="10362" t="2742" r="521"/>
          <a:stretch>
            <a:fillRect/>
          </a:stretch>
        </p:blipFill>
        <p:spPr bwMode="auto">
          <a:xfrm>
            <a:off x="6570836" y="3780631"/>
            <a:ext cx="3096344" cy="2554488"/>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50789" y="3517350"/>
            <a:ext cx="9852495" cy="2567537"/>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smtClean="0">
                <a:latin typeface="Times New Roman" pitchFamily="18" charset="0"/>
                <a:cs typeface="Times New Roman" pitchFamily="18" charset="0"/>
              </a:rPr>
              <a:t>Charles Lefebvre entre à l’Ecole des </a:t>
            </a:r>
            <a:r>
              <a:rPr lang="fr-FR" sz="1000" dirty="0" err="1" smtClean="0">
                <a:latin typeface="Times New Roman" pitchFamily="18" charset="0"/>
                <a:cs typeface="Times New Roman" pitchFamily="18" charset="0"/>
              </a:rPr>
              <a:t>Beaux-Arts</a:t>
            </a:r>
            <a:r>
              <a:rPr lang="fr-FR" sz="1000" dirty="0" smtClean="0">
                <a:latin typeface="Times New Roman" pitchFamily="18" charset="0"/>
                <a:cs typeface="Times New Roman" pitchFamily="18" charset="0"/>
              </a:rPr>
              <a:t> de Paris en 1821 sur recommandation d’Abel de </a:t>
            </a:r>
            <a:r>
              <a:rPr lang="fr-FR" sz="1000" dirty="0" err="1" smtClean="0">
                <a:latin typeface="Times New Roman" pitchFamily="18" charset="0"/>
                <a:cs typeface="Times New Roman" pitchFamily="18" charset="0"/>
              </a:rPr>
              <a:t>Pujol</a:t>
            </a:r>
            <a:r>
              <a:rPr lang="fr-FR" sz="1000" dirty="0" smtClean="0">
                <a:latin typeface="Times New Roman" pitchFamily="18" charset="0"/>
                <a:cs typeface="Times New Roman" pitchFamily="18" charset="0"/>
              </a:rPr>
              <a:t>. Dès 1827 il expose au Salon des portraits et des sujets historiques qui lui valent un certain succès comme l’attestent les nombreux achats de l’Etat  destinés aux musées et bâtiments publics. Son abondante production religieuse, assez rare sur le marché de l’art, est principalement due aux commandes officielles pour des églises, tel que </a:t>
            </a:r>
            <a:r>
              <a:rPr lang="fr-FR" sz="1000" dirty="0" err="1" smtClean="0">
                <a:latin typeface="Times New Roman" pitchFamily="18" charset="0"/>
                <a:cs typeface="Times New Roman" pitchFamily="18" charset="0"/>
              </a:rPr>
              <a:t>Saint-Louis-en-l’ïle</a:t>
            </a:r>
            <a:r>
              <a:rPr lang="fr-FR" sz="1000" dirty="0" smtClean="0">
                <a:latin typeface="Times New Roman" pitchFamily="18" charset="0"/>
                <a:cs typeface="Times New Roman" pitchFamily="18" charset="0"/>
              </a:rPr>
              <a:t>, Saint-Pierre-de-Chaillot, Saint-Paul-Saint-Louis, à Paris, mais également dans de nombreuses églises de province.</a:t>
            </a:r>
          </a:p>
          <a:p>
            <a:pPr algn="just"/>
            <a:r>
              <a:rPr lang="fr-FR" sz="1000" dirty="0" smtClean="0">
                <a:latin typeface="Times New Roman" pitchFamily="18" charset="0"/>
                <a:cs typeface="Times New Roman" pitchFamily="18" charset="0"/>
              </a:rPr>
              <a:t>Notre tableau est une étude pour la </a:t>
            </a:r>
            <a:r>
              <a:rPr lang="fr-FR" sz="1000" i="1" dirty="0" smtClean="0">
                <a:latin typeface="Times New Roman" pitchFamily="18" charset="0"/>
                <a:cs typeface="Times New Roman" pitchFamily="18" charset="0"/>
              </a:rPr>
              <a:t>Sainte-Madeleine,</a:t>
            </a:r>
            <a:r>
              <a:rPr lang="fr-FR" sz="1000" dirty="0" smtClean="0">
                <a:latin typeface="Times New Roman" pitchFamily="18" charset="0"/>
                <a:cs typeface="Times New Roman" pitchFamily="18" charset="0"/>
              </a:rPr>
              <a:t> de l’église Saint-Paul-Saint-Louis de Paris, commandé par l’Etat au milieu du XIXe siècle à une date qui nous est inconnue. Charles Lefebvre réalisera également un Saint Jérôme pour cette même église. Marie-Madeleine disciple du Christ, vit retirée à Sainte-Baume dans le sud de la France. Elle est représentée ici en pénitente dans un dénuement le plus total, assise sur une paillasse dans une grotte, les évangiles posés sur ses genoux, en train de prier.  Cette esquisse peinte est très proche de la composition définitive. Cependant l’artiste a choisi dans l’œuvre définitive un arrière plan différent, plus ouvert sur la nature. La position de la Madeleine reste identique. </a:t>
            </a:r>
          </a:p>
        </p:txBody>
      </p:sp>
      <p:sp>
        <p:nvSpPr>
          <p:cNvPr id="1026" name="Rectangle 2"/>
          <p:cNvSpPr>
            <a:spLocks noChangeArrowheads="1"/>
          </p:cNvSpPr>
          <p:nvPr/>
        </p:nvSpPr>
        <p:spPr bwMode="auto">
          <a:xfrm>
            <a:off x="678580" y="747447"/>
            <a:ext cx="5604224" cy="2352094"/>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26</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lnSpc>
                <a:spcPct val="120000"/>
              </a:lnSpc>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a:solidFill>
                  <a:srgbClr val="A20000"/>
                </a:solidFill>
                <a:latin typeface="Times New Roman" pitchFamily="18" charset="0"/>
                <a:cs typeface="Times New Roman" pitchFamily="18" charset="0"/>
              </a:rPr>
              <a:t>Charles Victor Eugène LEFEBVRE (1805-1882)</a:t>
            </a:r>
          </a:p>
          <a:p>
            <a:pPr>
              <a:lnSpc>
                <a:spcPct val="120000"/>
              </a:lnSpc>
            </a:pPr>
            <a:r>
              <a:rPr lang="fr-FR" sz="1200" i="1" dirty="0">
                <a:latin typeface="Times New Roman" pitchFamily="18" charset="0"/>
                <a:cs typeface="Times New Roman" pitchFamily="18" charset="0"/>
              </a:rPr>
              <a:t>Sainte Madeleine, </a:t>
            </a:r>
            <a:br>
              <a:rPr lang="fr-FR" sz="1200" i="1" dirty="0">
                <a:latin typeface="Times New Roman" pitchFamily="18" charset="0"/>
                <a:cs typeface="Times New Roman" pitchFamily="18" charset="0"/>
              </a:rPr>
            </a:br>
            <a:r>
              <a:rPr lang="fr-FR" sz="1200" dirty="0">
                <a:latin typeface="Times New Roman" pitchFamily="18" charset="0"/>
                <a:cs typeface="Times New Roman" pitchFamily="18" charset="0"/>
              </a:rPr>
              <a:t>Huile sur toile</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41 x 33 cm</a:t>
            </a:r>
          </a:p>
          <a:p>
            <a:pPr>
              <a:lnSpc>
                <a:spcPct val="120000"/>
              </a:lnSpc>
            </a:pPr>
            <a:r>
              <a:rPr lang="fr-FR" sz="1200" dirty="0" smtClean="0">
                <a:latin typeface="Times New Roman" pitchFamily="18" charset="0"/>
                <a:cs typeface="Times New Roman" pitchFamily="18" charset="0"/>
              </a:rPr>
              <a:t>Signé </a:t>
            </a:r>
            <a:r>
              <a:rPr lang="fr-FR" sz="1200" dirty="0">
                <a:latin typeface="Times New Roman" pitchFamily="18" charset="0"/>
                <a:cs typeface="Times New Roman" pitchFamily="18" charset="0"/>
              </a:rPr>
              <a:t>en bas à gauche</a:t>
            </a:r>
            <a:br>
              <a:rPr lang="fr-FR" sz="1200" dirty="0">
                <a:latin typeface="Times New Roman" pitchFamily="18" charset="0"/>
                <a:cs typeface="Times New Roman" pitchFamily="18" charset="0"/>
              </a:rPr>
            </a:br>
            <a:endParaRPr lang="fr-FR" sz="1200" dirty="0">
              <a:latin typeface="Times New Roman" pitchFamily="18" charset="0"/>
              <a:cs typeface="Times New Roman" pitchFamily="18" charset="0"/>
            </a:endParaRP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44034" name="Picture 2" descr="C:\Users\Raphaël\Documents\La Nouvelle Athènes\Oeuvres définitives\Charles lefebvre La Madeleine St Paul St louis Paris vers 1830\Marie madeleine.jpg"/>
          <p:cNvPicPr>
            <a:picLocks noChangeAspect="1" noChangeArrowheads="1"/>
          </p:cNvPicPr>
          <p:nvPr/>
        </p:nvPicPr>
        <p:blipFill>
          <a:blip r:embed="rId3" cstate="print"/>
          <a:srcRect/>
          <a:stretch>
            <a:fillRect/>
          </a:stretch>
        </p:blipFill>
        <p:spPr bwMode="auto">
          <a:xfrm>
            <a:off x="7129089" y="4428703"/>
            <a:ext cx="2250059" cy="2336776"/>
          </a:xfrm>
          <a:prstGeom prst="rect">
            <a:avLst/>
          </a:prstGeom>
          <a:noFill/>
        </p:spPr>
      </p:pic>
      <p:pic>
        <p:nvPicPr>
          <p:cNvPr id="44035" name="Picture 3" descr="C:\Users\Raphaël\Pictures\Eye-Fi\IMG_1467.JPG"/>
          <p:cNvPicPr>
            <a:picLocks noChangeAspect="1" noChangeArrowheads="1"/>
          </p:cNvPicPr>
          <p:nvPr/>
        </p:nvPicPr>
        <p:blipFill>
          <a:blip r:embed="rId4" cstate="print"/>
          <a:srcRect/>
          <a:stretch>
            <a:fillRect/>
          </a:stretch>
        </p:blipFill>
        <p:spPr bwMode="auto">
          <a:xfrm>
            <a:off x="6746548" y="396255"/>
            <a:ext cx="2992640" cy="3708624"/>
          </a:xfrm>
          <a:prstGeom prst="rect">
            <a:avLst/>
          </a:prstGeom>
          <a:noFill/>
        </p:spPr>
      </p:pic>
      <p:sp>
        <p:nvSpPr>
          <p:cNvPr id="7" name="ZoneTexte 6"/>
          <p:cNvSpPr txBox="1"/>
          <p:nvPr/>
        </p:nvSpPr>
        <p:spPr>
          <a:xfrm>
            <a:off x="7146900" y="6876975"/>
            <a:ext cx="2448272" cy="338554"/>
          </a:xfrm>
          <a:prstGeom prst="rect">
            <a:avLst/>
          </a:prstGeom>
          <a:noFill/>
        </p:spPr>
        <p:txBody>
          <a:bodyPr wrap="square" rtlCol="0">
            <a:spAutoFit/>
          </a:bodyPr>
          <a:lstStyle/>
          <a:p>
            <a:r>
              <a:rPr lang="fr-FR" sz="800" dirty="0" err="1" smtClean="0">
                <a:latin typeface="Times New Roman" pitchFamily="18" charset="0"/>
                <a:cs typeface="Times New Roman" pitchFamily="18" charset="0"/>
              </a:rPr>
              <a:t>C.Lefebre</a:t>
            </a:r>
            <a:r>
              <a:rPr lang="fr-FR" sz="800" dirty="0" smtClean="0">
                <a:latin typeface="Times New Roman" pitchFamily="18" charset="0"/>
                <a:cs typeface="Times New Roman" pitchFamily="18" charset="0"/>
              </a:rPr>
              <a:t>, Sainte Madeleine, église Saint-Paul-Saint-Louis, Paris </a:t>
            </a:r>
            <a:endParaRPr lang="fr-FR" sz="800"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6140" y="4212679"/>
            <a:ext cx="9852495" cy="2912322"/>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endParaRPr lang="fr-FR" sz="1000" dirty="0" smtClean="0"/>
          </a:p>
          <a:p>
            <a:endParaRPr lang="fr-FR" sz="1000" dirty="0" smtClean="0"/>
          </a:p>
          <a:p>
            <a:endParaRPr lang="fr-FR" sz="1000" dirty="0"/>
          </a:p>
          <a:p>
            <a:endParaRPr lang="fr-FR" sz="1000" dirty="0" smtClean="0"/>
          </a:p>
          <a:p>
            <a:endParaRPr lang="fr-FR" sz="1000" dirty="0"/>
          </a:p>
          <a:p>
            <a:endParaRPr lang="fr-FR" sz="1000" dirty="0" smtClean="0"/>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810396" y="1188987"/>
            <a:ext cx="4968352" cy="14595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27</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smtClean="0">
              <a:solidFill>
                <a:srgbClr val="A20000"/>
              </a:solidFill>
              <a:latin typeface="Times New Roman" pitchFamily="18" charset="0"/>
              <a:ea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Alexandre Evariste FRAGONARD (1780-1850)</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Portrait d’homme de profil, vers 1827-1830</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Pierre noire et craie blanche</a:t>
            </a:r>
            <a:r>
              <a:rPr lang="fr-FR" sz="1200" dirty="0">
                <a:latin typeface="Times New Roman" pitchFamily="18" charset="0"/>
                <a:cs typeface="Times New Roman" pitchFamily="18" charset="0"/>
              </a:rPr>
              <a:t/>
            </a:r>
            <a:br>
              <a:rPr lang="fr-FR" sz="1200" dirty="0">
                <a:latin typeface="Times New Roman" pitchFamily="18" charset="0"/>
                <a:cs typeface="Times New Roman" pitchFamily="18" charset="0"/>
              </a:rPr>
            </a:br>
            <a:r>
              <a:rPr lang="fr-FR" sz="1200" dirty="0" smtClean="0">
                <a:latin typeface="Times New Roman" pitchFamily="18" charset="0"/>
                <a:cs typeface="Times New Roman" pitchFamily="18" charset="0"/>
              </a:rPr>
              <a:t>28 x 20,5 cm</a:t>
            </a:r>
          </a:p>
        </p:txBody>
      </p:sp>
      <p:sp>
        <p:nvSpPr>
          <p:cNvPr id="20481" name="Rectangle 1"/>
          <p:cNvSpPr>
            <a:spLocks noChangeArrowheads="1"/>
          </p:cNvSpPr>
          <p:nvPr/>
        </p:nvSpPr>
        <p:spPr bwMode="auto">
          <a:xfrm>
            <a:off x="882204" y="2973735"/>
            <a:ext cx="5040560" cy="3477875"/>
          </a:xfrm>
          <a:prstGeom prst="rect">
            <a:avLst/>
          </a:prstGeom>
          <a:noFill/>
          <a:ln w="9525">
            <a:noFill/>
            <a:miter lim="800000"/>
            <a:headEnd/>
            <a:tailEnd/>
          </a:ln>
          <a:effectLst/>
        </p:spPr>
        <p:txBody>
          <a:bodyPr vert="horz" wrap="square" lIns="91440" tIns="45720" rIns="91440" bIns="45720" numCol="1" spcCol="432000" anchor="ctr" anchorCtr="0" compatLnSpc="1">
            <a:prstTxWarp prst="textNoShape">
              <a:avLst/>
            </a:prstTxWarp>
            <a:spAutoFit/>
          </a:bodyPr>
          <a:lstStyle/>
          <a:p>
            <a:pPr algn="just" hangingPunct="0"/>
            <a:r>
              <a:rPr lang="fr-FR" sz="1000" dirty="0" smtClean="0">
                <a:latin typeface="Times New Roman" pitchFamily="18" charset="0"/>
                <a:cs typeface="Times New Roman" pitchFamily="18" charset="0"/>
              </a:rPr>
              <a:t>Fils et élève de son père Jean Honoré Fragonard, Alexandre Evariste fréquente l’atelier de David et débute au Salon de 1793 avec un dessin.  Il reçoit sous l’Empire un grand nombre de commandes officielles, dont le fronton du palais Bourbon finalement remplacé par celui de Cortot, ainsi que des grisailles pour le même palais. Dés cette époque il travaille également pour la manufacture de Sèvres. Après la chute de l’Empire, Louis XVIII, Charles X (plafonds du Louvre) puis Louis-Philippe (Galerie des batailles) continuent de lui commander des œuvres.</a:t>
            </a:r>
          </a:p>
          <a:p>
            <a:pPr algn="just" hangingPunct="0"/>
            <a:endParaRPr lang="fr-FR" sz="1000" dirty="0">
              <a:latin typeface="Times New Roman" pitchFamily="18" charset="0"/>
              <a:cs typeface="Times New Roman" pitchFamily="18" charset="0"/>
            </a:endParaRPr>
          </a:p>
          <a:p>
            <a:pPr algn="just" hangingPunct="0"/>
            <a:r>
              <a:rPr lang="fr-FR" sz="1000" dirty="0" smtClean="0">
                <a:latin typeface="Times New Roman" pitchFamily="18" charset="0"/>
                <a:cs typeface="Times New Roman" pitchFamily="18" charset="0"/>
              </a:rPr>
              <a:t> À partir de 1815, Fragonard fils se tourne vers l’histoire nationale, et devient un des principaux représentants du style troubadour. Il se libère à partir de cette époque de l’enseignement davidien, et adopte une technique plus ample, une touche large et une palette plus vibrante qu’il associe à des mises en scène dramatiques inspirées des </a:t>
            </a:r>
            <a:r>
              <a:rPr lang="fr-FR" sz="1000" dirty="0" smtClean="0">
                <a:latin typeface="Times New Roman" pitchFamily="18" charset="0"/>
                <a:cs typeface="Times New Roman" pitchFamily="18" charset="0"/>
              </a:rPr>
              <a:t>maîtres </a:t>
            </a:r>
            <a:r>
              <a:rPr lang="fr-FR" sz="1000" dirty="0" smtClean="0">
                <a:latin typeface="Times New Roman" pitchFamily="18" charset="0"/>
                <a:cs typeface="Times New Roman" pitchFamily="18" charset="0"/>
              </a:rPr>
              <a:t>du XVIIe siècle: Rubens, Caravage et Van Dyck. En cela il se différencie de la technique minutieuse de </a:t>
            </a:r>
            <a:r>
              <a:rPr lang="fr-FR" sz="1000" dirty="0" err="1" smtClean="0">
                <a:latin typeface="Times New Roman" pitchFamily="18" charset="0"/>
                <a:cs typeface="Times New Roman" pitchFamily="18" charset="0"/>
              </a:rPr>
              <a:t>Révoil</a:t>
            </a:r>
            <a:r>
              <a:rPr lang="fr-FR" sz="1000" dirty="0" smtClean="0">
                <a:latin typeface="Times New Roman" pitchFamily="18" charset="0"/>
                <a:cs typeface="Times New Roman" pitchFamily="18" charset="0"/>
              </a:rPr>
              <a:t> ou Fleury Richard.</a:t>
            </a:r>
          </a:p>
          <a:p>
            <a:pPr algn="just" hangingPunct="0"/>
            <a:endParaRPr lang="fr-FR" sz="1000" dirty="0">
              <a:latin typeface="Times New Roman" pitchFamily="18" charset="0"/>
              <a:cs typeface="Times New Roman" pitchFamily="18" charset="0"/>
            </a:endParaRPr>
          </a:p>
          <a:p>
            <a:pPr algn="just" hangingPunct="0"/>
            <a:r>
              <a:rPr lang="fr-FR" sz="1000" dirty="0" smtClean="0">
                <a:latin typeface="Times New Roman" pitchFamily="18" charset="0"/>
                <a:cs typeface="Times New Roman" pitchFamily="18" charset="0"/>
              </a:rPr>
              <a:t> Notre dessin à la pierre noire et à la craie blanche est à mettre en rapport avec une aquarelle récemment acquise par le Louvre. Intitulée </a:t>
            </a:r>
            <a:r>
              <a:rPr lang="fr-FR" sz="1000" i="1" dirty="0" smtClean="0">
                <a:latin typeface="Times New Roman" pitchFamily="18" charset="0"/>
                <a:cs typeface="Times New Roman" pitchFamily="18" charset="0"/>
              </a:rPr>
              <a:t>Les emmurés</a:t>
            </a:r>
            <a:r>
              <a:rPr lang="fr-FR" sz="1000" dirty="0" smtClean="0">
                <a:latin typeface="Times New Roman" pitchFamily="18" charset="0"/>
                <a:cs typeface="Times New Roman" pitchFamily="18" charset="0"/>
              </a:rPr>
              <a:t>, elle tire son sujet d’une légende avignonnaise, relatant les amours contrariés d’un couple de la cité des papes. Le visage énergique de notre portrait semble être préparatoire à celui, légèrement rajeuni,  du personnage au centre de la composition. L’inclinaison, le profil ainsi que la coupe de cheveux sont identiques. Il s’inspire traits des pour traits, des autoportraits de Van-Dyck tant dans la physionomie que  dans le traitement graphique.  </a:t>
            </a:r>
            <a:endParaRPr lang="fr-FR" sz="1000" dirty="0">
              <a:latin typeface="Times New Roman" pitchFamily="18" charset="0"/>
              <a:cs typeface="Times New Roman" pitchFamily="18" charset="0"/>
            </a:endParaRPr>
          </a:p>
        </p:txBody>
      </p:sp>
      <p:sp>
        <p:nvSpPr>
          <p:cNvPr id="8" name="Rectangle 7"/>
          <p:cNvSpPr/>
          <p:nvPr/>
        </p:nvSpPr>
        <p:spPr>
          <a:xfrm>
            <a:off x="6858868" y="6732959"/>
            <a:ext cx="3384376" cy="338554"/>
          </a:xfrm>
          <a:prstGeom prst="rect">
            <a:avLst/>
          </a:prstGeom>
        </p:spPr>
        <p:txBody>
          <a:bodyPr wrap="square">
            <a:spAutoFit/>
          </a:bodyPr>
          <a:lstStyle/>
          <a:p>
            <a:r>
              <a:rPr lang="fr-FR" sz="800" dirty="0" smtClean="0">
                <a:latin typeface="Times New Roman" pitchFamily="18" charset="0"/>
                <a:cs typeface="Times New Roman" pitchFamily="18" charset="0"/>
              </a:rPr>
              <a:t>Alexandre Evariste Fragonard, </a:t>
            </a:r>
          </a:p>
          <a:p>
            <a:r>
              <a:rPr lang="fr-FR" sz="800" i="1" dirty="0" smtClean="0">
                <a:latin typeface="Times New Roman" pitchFamily="18" charset="0"/>
                <a:cs typeface="Times New Roman" pitchFamily="18" charset="0"/>
              </a:rPr>
              <a:t>Les emmurés</a:t>
            </a:r>
            <a:r>
              <a:rPr lang="fr-FR" sz="800" dirty="0" smtClean="0">
                <a:latin typeface="Times New Roman" pitchFamily="18" charset="0"/>
                <a:cs typeface="Times New Roman" pitchFamily="18" charset="0"/>
              </a:rPr>
              <a:t>, aquarelle, Musée du Louvre</a:t>
            </a:r>
            <a:endParaRPr lang="fr-FR" sz="800" dirty="0">
              <a:latin typeface="Times New Roman" pitchFamily="18" charset="0"/>
              <a:cs typeface="Times New Roman" pitchFamily="18" charset="0"/>
            </a:endParaRPr>
          </a:p>
        </p:txBody>
      </p:sp>
      <p:pic>
        <p:nvPicPr>
          <p:cNvPr id="25603" name="Picture 3" descr="C:\Users\Raphaël\Documents\La Nouvelle Athènes\Oeuvres définitives\Alexandre Evariste Fragonard étude de tête pour Les emmurés vers 1825-1830\768.jpg"/>
          <p:cNvPicPr>
            <a:picLocks noChangeAspect="1" noChangeArrowheads="1"/>
          </p:cNvPicPr>
          <p:nvPr/>
        </p:nvPicPr>
        <p:blipFill>
          <a:blip r:embed="rId3" cstate="print"/>
          <a:srcRect l="14288" t="26192" r="14288" b="14764"/>
          <a:stretch>
            <a:fillRect/>
          </a:stretch>
        </p:blipFill>
        <p:spPr bwMode="auto">
          <a:xfrm>
            <a:off x="6858868" y="3204567"/>
            <a:ext cx="2808312" cy="3482307"/>
          </a:xfrm>
          <a:prstGeom prst="rect">
            <a:avLst/>
          </a:prstGeom>
          <a:noFill/>
        </p:spPr>
      </p:pic>
      <p:pic>
        <p:nvPicPr>
          <p:cNvPr id="25604" name="Picture 4" descr="C:\Users\Raphaël\Documents\La Nouvelle Athènes\Photos oeuvres\Photos oeuvres expo\Fragonard Tete emmurés\IMG_1089.JPG"/>
          <p:cNvPicPr>
            <a:picLocks noChangeAspect="1" noChangeArrowheads="1"/>
          </p:cNvPicPr>
          <p:nvPr/>
        </p:nvPicPr>
        <p:blipFill>
          <a:blip r:embed="rId4" cstate="print"/>
          <a:srcRect/>
          <a:stretch>
            <a:fillRect/>
          </a:stretch>
        </p:blipFill>
        <p:spPr bwMode="auto">
          <a:xfrm>
            <a:off x="7260312" y="396255"/>
            <a:ext cx="1758796" cy="2397957"/>
          </a:xfrm>
          <a:prstGeom prst="rect">
            <a:avLst/>
          </a:prstGeom>
          <a:noFill/>
        </p:spPr>
      </p:pic>
      <p:sp>
        <p:nvSpPr>
          <p:cNvPr id="11" name="Rectangle 10"/>
          <p:cNvSpPr/>
          <p:nvPr/>
        </p:nvSpPr>
        <p:spPr>
          <a:xfrm>
            <a:off x="8587060" y="4284687"/>
            <a:ext cx="432048" cy="576064"/>
          </a:xfrm>
          <a:prstGeom prst="rect">
            <a:avLst/>
          </a:prstGeom>
          <a:noFill/>
          <a:ln>
            <a:solidFill>
              <a:srgbClr val="A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50789" y="3795473"/>
            <a:ext cx="9852495" cy="3029202"/>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L'épisode de la mort de Méléagre est extrait de l'</a:t>
            </a:r>
            <a:r>
              <a:rPr lang="fr-FR" sz="1000" dirty="0" err="1">
                <a:latin typeface="Times New Roman" pitchFamily="18" charset="0"/>
                <a:cs typeface="Times New Roman" pitchFamily="18" charset="0"/>
              </a:rPr>
              <a:t>Illiade</a:t>
            </a:r>
            <a:r>
              <a:rPr lang="fr-FR" sz="1000" dirty="0">
                <a:latin typeface="Times New Roman" pitchFamily="18" charset="0"/>
                <a:cs typeface="Times New Roman" pitchFamily="18" charset="0"/>
              </a:rPr>
              <a:t> d'Homère (IX, 430 – 605), racontant la destinée tragique d'un des héros de la mythologie Grecque. Pour débarrasser la ville de Calydon d'un sanglier furieux, le jeune guerrier réunit les meilleurs chasseurs, dont la belle Atalante. Épris de la chasseresse, il lui offre la hure de l'animal, ce qui l'oppose à ses oncles maternels qu'il tue. Bouleversée par l'affront et la douleur, sa propre mère jette alors au feu un tison magique auquel est lié le destin du héros.</a:t>
            </a:r>
          </a:p>
          <a:p>
            <a:pPr algn="just"/>
            <a:endParaRPr lang="fr-FR" sz="1000" dirty="0" smtClean="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Dans </a:t>
            </a:r>
            <a:r>
              <a:rPr lang="fr-FR" sz="1000" dirty="0">
                <a:latin typeface="Times New Roman" pitchFamily="18" charset="0"/>
                <a:cs typeface="Times New Roman" pitchFamily="18" charset="0"/>
              </a:rPr>
              <a:t>notre esquisse, la scène représentée est le moment précis où la mère de Méléagre jette le tison dans les flammes, pendant que le malheureux héros succombe aux pieds d’Atalante son aimée. </a:t>
            </a:r>
            <a:r>
              <a:rPr lang="fr-FR" sz="1000" dirty="0" smtClean="0">
                <a:latin typeface="Times New Roman" pitchFamily="18" charset="0"/>
                <a:cs typeface="Times New Roman" pitchFamily="18" charset="0"/>
              </a:rPr>
              <a:t>Le </a:t>
            </a:r>
            <a:r>
              <a:rPr lang="fr-FR" sz="1000" dirty="0">
                <a:latin typeface="Times New Roman" pitchFamily="18" charset="0"/>
                <a:cs typeface="Times New Roman" pitchFamily="18" charset="0"/>
              </a:rPr>
              <a:t>peintre semble s’inspirer d’une toile de Jacques-Louis David de 1788, </a:t>
            </a:r>
            <a:r>
              <a:rPr lang="fr-FR" sz="1000" i="1" dirty="0">
                <a:latin typeface="Times New Roman" pitchFamily="18" charset="0"/>
                <a:cs typeface="Times New Roman" pitchFamily="18" charset="0"/>
              </a:rPr>
              <a:t>Les amours d’Hélène et Paris</a:t>
            </a:r>
            <a:r>
              <a:rPr lang="fr-FR" sz="1000" dirty="0">
                <a:latin typeface="Times New Roman" pitchFamily="18" charset="0"/>
                <a:cs typeface="Times New Roman" pitchFamily="18" charset="0"/>
              </a:rPr>
              <a:t>. Comme dans le tableau de David, Les deux personnages principaux se détachent de la composition au centre d’un décor d’inspiration antique. On y retrouve le lit à col de cygne, l’évocation de l’eau par la présence de la fontaine au premier plan ainsi que l’effet d’ouverture sur l’un des cotés de la composition (à droite chez David et à gauche dans notre esquisse). Le dallage lui-même, bicolore, composé de cercles et de losanges, semble une citation directe de l’œuvre du </a:t>
            </a:r>
            <a:r>
              <a:rPr lang="fr-FR" sz="1000" dirty="0" smtClean="0">
                <a:latin typeface="Times New Roman" pitchFamily="18" charset="0"/>
                <a:cs typeface="Times New Roman" pitchFamily="18" charset="0"/>
              </a:rPr>
              <a:t>maître.  </a:t>
            </a:r>
            <a:r>
              <a:rPr lang="fr-FR" sz="1000" dirty="0">
                <a:latin typeface="Times New Roman" pitchFamily="18" charset="0"/>
                <a:cs typeface="Times New Roman" pitchFamily="18" charset="0"/>
              </a:rPr>
              <a:t>Le style néoclassique, typique de la toute fin du XVIIIe siècle, ainsi que les références  multiples au  tableau de David nous permettent de supposer la main d’un de ses élèves (nombreux) ou d’un émule que nous ne sommes pas encore parvenus à identifier. </a:t>
            </a:r>
          </a:p>
        </p:txBody>
      </p:sp>
      <p:sp>
        <p:nvSpPr>
          <p:cNvPr id="1026" name="Rectangle 2"/>
          <p:cNvSpPr>
            <a:spLocks noChangeArrowheads="1"/>
          </p:cNvSpPr>
          <p:nvPr/>
        </p:nvSpPr>
        <p:spPr bwMode="auto">
          <a:xfrm>
            <a:off x="666380" y="1210533"/>
            <a:ext cx="4968352" cy="1416453"/>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28</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smtClean="0">
                <a:solidFill>
                  <a:srgbClr val="A20000"/>
                </a:solidFill>
                <a:latin typeface="Times New Roman" pitchFamily="18" charset="0"/>
                <a:cs typeface="Times New Roman" pitchFamily="18" charset="0"/>
              </a:rPr>
              <a:t>ANONYME fin XVIIIe </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La mort de Méléagre</a:t>
            </a:r>
            <a:r>
              <a:rPr lang="fr-FR" sz="1200" dirty="0" smtClean="0">
                <a:latin typeface="Times New Roman" pitchFamily="18" charset="0"/>
                <a:cs typeface="Times New Roman" pitchFamily="18" charset="0"/>
              </a:rPr>
              <a:t>, vers 1790/1800  </a:t>
            </a:r>
            <a:endParaRPr lang="fr-FR" sz="1200" dirty="0">
              <a:latin typeface="Times New Roman" pitchFamily="18" charset="0"/>
              <a:cs typeface="Times New Roman" pitchFamily="18" charset="0"/>
            </a:endParaRP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Huile sur toile</a:t>
            </a:r>
            <a:endParaRPr lang="fr-FR" sz="1200" dirty="0">
              <a:latin typeface="Times New Roman" pitchFamily="18" charset="0"/>
              <a:ea typeface="Times New Roman" pitchFamily="18" charset="0"/>
              <a:cs typeface="Times New Roman" pitchFamily="18" charset="0"/>
            </a:endParaRPr>
          </a:p>
          <a:p>
            <a:pPr>
              <a:lnSpc>
                <a:spcPct val="120000"/>
              </a:lnSpc>
            </a:pPr>
            <a:r>
              <a:rPr lang="fr-FR" sz="1200" dirty="0" smtClean="0">
                <a:latin typeface="Times New Roman" pitchFamily="18" charset="0"/>
                <a:cs typeface="Times New Roman" pitchFamily="18" charset="0"/>
              </a:rPr>
              <a:t>24 x </a:t>
            </a:r>
            <a:r>
              <a:rPr lang="fr-FR" sz="1200" dirty="0">
                <a:latin typeface="Times New Roman" pitchFamily="18" charset="0"/>
                <a:cs typeface="Times New Roman" pitchFamily="18" charset="0"/>
              </a:rPr>
              <a:t>3</a:t>
            </a:r>
            <a:r>
              <a:rPr lang="fr-FR" sz="1200" dirty="0" smtClean="0">
                <a:latin typeface="Times New Roman" pitchFamily="18" charset="0"/>
                <a:cs typeface="Times New Roman" pitchFamily="18" charset="0"/>
              </a:rPr>
              <a:t>2 </a:t>
            </a:r>
            <a:r>
              <a:rPr lang="fr-FR" sz="1200" dirty="0">
                <a:latin typeface="Times New Roman" pitchFamily="18" charset="0"/>
                <a:cs typeface="Times New Roman" pitchFamily="18" charset="0"/>
              </a:rPr>
              <a:t>cm</a:t>
            </a:r>
          </a:p>
        </p:txBody>
      </p:sp>
      <p:pic>
        <p:nvPicPr>
          <p:cNvPr id="27650" name="Picture 2" descr="C:\Users\Raphaël\Pictures\Eye-Fi\IMG_1448.JPG"/>
          <p:cNvPicPr>
            <a:picLocks noChangeAspect="1" noChangeArrowheads="1"/>
          </p:cNvPicPr>
          <p:nvPr/>
        </p:nvPicPr>
        <p:blipFill>
          <a:blip r:embed="rId3" cstate="print"/>
          <a:srcRect/>
          <a:stretch>
            <a:fillRect/>
          </a:stretch>
        </p:blipFill>
        <p:spPr bwMode="auto">
          <a:xfrm>
            <a:off x="6139809" y="540271"/>
            <a:ext cx="3815403" cy="2821970"/>
          </a:xfrm>
          <a:prstGeom prst="rect">
            <a:avLst/>
          </a:prstGeom>
          <a:noFill/>
        </p:spPr>
      </p:pic>
      <p:pic>
        <p:nvPicPr>
          <p:cNvPr id="7" name="Picture 2" descr="C:\Users\Raphaël\Pictures\Eye-Fi\IMG_1448.JPG"/>
          <p:cNvPicPr>
            <a:picLocks noChangeAspect="1" noChangeArrowheads="1"/>
          </p:cNvPicPr>
          <p:nvPr/>
        </p:nvPicPr>
        <p:blipFill>
          <a:blip r:embed="rId4" cstate="print"/>
          <a:srcRect l="39633" t="25517" r="16959" b="8139"/>
          <a:stretch>
            <a:fillRect/>
          </a:stretch>
        </p:blipFill>
        <p:spPr bwMode="auto">
          <a:xfrm>
            <a:off x="6858868" y="3780631"/>
            <a:ext cx="2520280" cy="2849012"/>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4765" y="3777352"/>
            <a:ext cx="9852495" cy="3029202"/>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Hippolyte Lecomte est un peintre d'histoire français né le </a:t>
            </a:r>
            <a:r>
              <a:rPr lang="fr-FR" sz="1000" dirty="0" smtClean="0">
                <a:latin typeface="Times New Roman" pitchFamily="18" charset="0"/>
                <a:cs typeface="Times New Roman" pitchFamily="18" charset="0"/>
              </a:rPr>
              <a:t>27 décembre</a:t>
            </a:r>
            <a:r>
              <a:rPr lang="fr-FR" sz="1000" dirty="0">
                <a:latin typeface="Times New Roman" pitchFamily="18" charset="0"/>
                <a:cs typeface="Times New Roman" pitchFamily="18" charset="0"/>
              </a:rPr>
              <a:t> 1781. </a:t>
            </a:r>
            <a:r>
              <a:rPr lang="fr-FR" sz="1000" dirty="0" smtClean="0">
                <a:latin typeface="Times New Roman" pitchFamily="18" charset="0"/>
                <a:cs typeface="Times New Roman" pitchFamily="18" charset="0"/>
              </a:rPr>
              <a:t>Il </a:t>
            </a:r>
            <a:r>
              <a:rPr lang="fr-FR" sz="1000" dirty="0">
                <a:latin typeface="Times New Roman" pitchFamily="18" charset="0"/>
                <a:cs typeface="Times New Roman" pitchFamily="18" charset="0"/>
              </a:rPr>
              <a:t>est l'élève de Jean-Baptiste </a:t>
            </a:r>
            <a:r>
              <a:rPr lang="fr-FR" sz="1000" dirty="0" smtClean="0">
                <a:latin typeface="Times New Roman" pitchFamily="18" charset="0"/>
                <a:cs typeface="Times New Roman" pitchFamily="18" charset="0"/>
              </a:rPr>
              <a:t>Regnault et </a:t>
            </a:r>
            <a:r>
              <a:rPr lang="fr-FR" sz="1000" dirty="0">
                <a:latin typeface="Times New Roman" pitchFamily="18" charset="0"/>
                <a:cs typeface="Times New Roman" pitchFamily="18" charset="0"/>
              </a:rPr>
              <a:t>de Pierre-Antoine </a:t>
            </a:r>
            <a:r>
              <a:rPr lang="fr-FR" sz="1000" dirty="0" err="1" smtClean="0">
                <a:latin typeface="Times New Roman" pitchFamily="18" charset="0"/>
                <a:cs typeface="Times New Roman" pitchFamily="18" charset="0"/>
              </a:rPr>
              <a:t>Mongin</a:t>
            </a:r>
            <a:r>
              <a:rPr lang="fr-FR" sz="1000" dirty="0" smtClean="0">
                <a:latin typeface="Times New Roman" pitchFamily="18" charset="0"/>
                <a:cs typeface="Times New Roman" pitchFamily="18" charset="0"/>
              </a:rPr>
              <a:t> </a:t>
            </a:r>
            <a:r>
              <a:rPr lang="fr-FR" sz="1000" dirty="0">
                <a:latin typeface="Times New Roman" pitchFamily="18" charset="0"/>
                <a:cs typeface="Times New Roman" pitchFamily="18" charset="0"/>
              </a:rPr>
              <a:t> </a:t>
            </a:r>
            <a:r>
              <a:rPr lang="fr-FR" sz="1000" dirty="0" smtClean="0">
                <a:latin typeface="Times New Roman" pitchFamily="18" charset="0"/>
                <a:cs typeface="Times New Roman" pitchFamily="18" charset="0"/>
              </a:rPr>
              <a:t>Lecomte épouse </a:t>
            </a:r>
            <a:r>
              <a:rPr lang="fr-FR" sz="1000" dirty="0">
                <a:latin typeface="Times New Roman" pitchFamily="18" charset="0"/>
                <a:cs typeface="Times New Roman" pitchFamily="18" charset="0"/>
              </a:rPr>
              <a:t>la fille de Carle Vernet avec qui il aura un fils, le peintre Emile Vernet-Lecomte. Il expose régulièrement au Salon de 1804 à 1847 et y obtient une médaille de 1</a:t>
            </a:r>
            <a:r>
              <a:rPr lang="fr-FR" sz="1000" baseline="30000" dirty="0">
                <a:latin typeface="Times New Roman" pitchFamily="18" charset="0"/>
                <a:cs typeface="Times New Roman" pitchFamily="18" charset="0"/>
              </a:rPr>
              <a:t>ère</a:t>
            </a:r>
            <a:r>
              <a:rPr lang="fr-FR" sz="1000" dirty="0">
                <a:latin typeface="Times New Roman" pitchFamily="18" charset="0"/>
                <a:cs typeface="Times New Roman" pitchFamily="18" charset="0"/>
              </a:rPr>
              <a:t> classe en 1808.</a:t>
            </a:r>
            <a:br>
              <a:rPr lang="fr-FR" sz="1000" dirty="0">
                <a:latin typeface="Times New Roman" pitchFamily="18" charset="0"/>
                <a:cs typeface="Times New Roman" pitchFamily="18" charset="0"/>
              </a:rPr>
            </a:br>
            <a:r>
              <a:rPr lang="fr-FR" sz="1000" dirty="0">
                <a:latin typeface="Times New Roman" pitchFamily="18" charset="0"/>
                <a:cs typeface="Times New Roman" pitchFamily="18" charset="0"/>
              </a:rPr>
              <a:t>En 1826, il reçoit de Charles X la commande d’une grande peinture pour le château de Fontainebleau. Le sujet imposé est </a:t>
            </a:r>
            <a:r>
              <a:rPr lang="fr-FR" sz="1000" i="1" dirty="0">
                <a:latin typeface="Times New Roman" pitchFamily="18" charset="0"/>
                <a:cs typeface="Times New Roman" pitchFamily="18" charset="0"/>
              </a:rPr>
              <a:t>Charlemagne passant les Alpes au </a:t>
            </a:r>
            <a:r>
              <a:rPr lang="fr-FR" sz="1000" i="1" dirty="0" err="1">
                <a:latin typeface="Times New Roman" pitchFamily="18" charset="0"/>
                <a:cs typeface="Times New Roman" pitchFamily="18" charset="0"/>
              </a:rPr>
              <a:t>Mont-Cenis</a:t>
            </a:r>
            <a:r>
              <a:rPr lang="fr-FR" sz="1000" dirty="0">
                <a:latin typeface="Times New Roman" pitchFamily="18" charset="0"/>
                <a:cs typeface="Times New Roman" pitchFamily="18" charset="0"/>
              </a:rPr>
              <a:t> </a:t>
            </a:r>
            <a:r>
              <a:rPr lang="fr-FR" sz="1000" i="1" dirty="0">
                <a:latin typeface="Times New Roman" pitchFamily="18" charset="0"/>
                <a:cs typeface="Times New Roman" pitchFamily="18" charset="0"/>
              </a:rPr>
              <a:t>en 773</a:t>
            </a:r>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Traité dans le style troubadour à la mode dans les années 1820, le format en hauteur du lieu de destination (deux mètres sur un) impose à l’artiste une composition resserrée vers le bas qui laisse une large place au paysage de montagne à l’arrière-plan. Le personnage de Charlemagne au centre, sur son cheval, est entouré par son armée. Il tend le bras en direction du col du </a:t>
            </a:r>
            <a:r>
              <a:rPr lang="fr-FR" sz="1000" dirty="0" err="1">
                <a:latin typeface="Times New Roman" pitchFamily="18" charset="0"/>
                <a:cs typeface="Times New Roman" pitchFamily="18" charset="0"/>
              </a:rPr>
              <a:t>Mont-Cenis</a:t>
            </a:r>
            <a:r>
              <a:rPr lang="fr-FR" sz="1000" dirty="0">
                <a:latin typeface="Times New Roman" pitchFamily="18" charset="0"/>
                <a:cs typeface="Times New Roman" pitchFamily="18" charset="0"/>
              </a:rPr>
              <a:t> où sont rassemblés les Lombards. </a:t>
            </a:r>
          </a:p>
          <a:p>
            <a:pPr algn="just"/>
            <a:r>
              <a:rPr lang="fr-FR" sz="1000" dirty="0">
                <a:latin typeface="Times New Roman" pitchFamily="18" charset="0"/>
                <a:cs typeface="Times New Roman" pitchFamily="18" charset="0"/>
              </a:rPr>
              <a:t>Notre dessin au lavis d’encre sépia prépare à l’ensemble de la composition. La feuille porte toujours le quadrillage à la mine de plomb, de sa mise au carreau, ainsi que non visible dans les marges, la numérotation de celui-ci par le peintre. </a:t>
            </a:r>
          </a:p>
          <a:p>
            <a:pPr algn="just"/>
            <a:r>
              <a:rPr lang="fr-FR" sz="1000" dirty="0">
                <a:latin typeface="Times New Roman" pitchFamily="18" charset="0"/>
                <a:cs typeface="Times New Roman" pitchFamily="18" charset="0"/>
              </a:rPr>
              <a:t>En 1836, Hippolyte Lecomte reçoit une nouvelle commande très importante, cette fois du roi Louis-Philippe pour le Musée du Château de Versailles. Quinze tableaux illustrant les grands événements de la République et de l'Empire y sont exposés de 1836 à 1847. Sa spécialisation comme peintre de bataille le portera également à illustrer de nombreux ouvrages de son époque.</a:t>
            </a:r>
          </a:p>
        </p:txBody>
      </p:sp>
      <p:sp>
        <p:nvSpPr>
          <p:cNvPr id="1026" name="Rectangle 2"/>
          <p:cNvSpPr>
            <a:spLocks noChangeArrowheads="1"/>
          </p:cNvSpPr>
          <p:nvPr/>
        </p:nvSpPr>
        <p:spPr bwMode="auto">
          <a:xfrm>
            <a:off x="606572" y="1027525"/>
            <a:ext cx="5604224" cy="1791940"/>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29</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Hippolyte LECOMTE (1781-1857)</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Charlemagne passe les Alpes</a:t>
            </a:r>
            <a:r>
              <a:rPr lang="fr-FR" sz="1200" dirty="0" smtClean="0">
                <a:latin typeface="Times New Roman" pitchFamily="18" charset="0"/>
                <a:cs typeface="Times New Roman" pitchFamily="18" charset="0"/>
              </a:rPr>
              <a:t>, vers 1826</a:t>
            </a:r>
          </a:p>
          <a:p>
            <a:r>
              <a:rPr lang="fr-FR" sz="1200" dirty="0" smtClean="0">
                <a:latin typeface="Times New Roman" pitchFamily="18" charset="0"/>
                <a:cs typeface="Times New Roman" pitchFamily="18" charset="0"/>
              </a:rPr>
              <a:t>Lavis d’encre et mine de plomb</a:t>
            </a:r>
          </a:p>
          <a:p>
            <a:r>
              <a:rPr lang="fr-FR" sz="1200" dirty="0" smtClean="0">
                <a:latin typeface="Times New Roman" pitchFamily="18" charset="0"/>
                <a:cs typeface="Times New Roman" pitchFamily="18" charset="0"/>
              </a:rPr>
              <a:t>28 x 16 </a:t>
            </a:r>
            <a:r>
              <a:rPr lang="fr-FR" sz="1200" dirty="0">
                <a:latin typeface="Times New Roman" pitchFamily="18" charset="0"/>
                <a:cs typeface="Times New Roman" pitchFamily="18" charset="0"/>
              </a:rPr>
              <a:t>cm</a:t>
            </a: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sp>
        <p:nvSpPr>
          <p:cNvPr id="10" name="Rectangle 9"/>
          <p:cNvSpPr/>
          <p:nvPr/>
        </p:nvSpPr>
        <p:spPr>
          <a:xfrm>
            <a:off x="6498828" y="6444927"/>
            <a:ext cx="3240360" cy="215444"/>
          </a:xfrm>
          <a:prstGeom prst="rect">
            <a:avLst/>
          </a:prstGeom>
        </p:spPr>
        <p:txBody>
          <a:bodyPr wrap="square">
            <a:spAutoFit/>
          </a:bodyPr>
          <a:lstStyle/>
          <a:p>
            <a:pPr algn="just"/>
            <a:r>
              <a:rPr lang="fr-FR" sz="800" dirty="0" err="1" smtClean="0">
                <a:latin typeface="Times New Roman" pitchFamily="18" charset="0"/>
                <a:cs typeface="Times New Roman" pitchFamily="18" charset="0"/>
              </a:rPr>
              <a:t>H.Lecomte</a:t>
            </a:r>
            <a:r>
              <a:rPr lang="fr-FR" sz="800" dirty="0" smtClean="0">
                <a:latin typeface="Times New Roman" pitchFamily="18" charset="0"/>
                <a:cs typeface="Times New Roman" pitchFamily="18" charset="0"/>
              </a:rPr>
              <a:t>, Charlemagne </a:t>
            </a:r>
            <a:r>
              <a:rPr lang="fr-FR" sz="800" dirty="0">
                <a:latin typeface="Times New Roman" pitchFamily="18" charset="0"/>
                <a:cs typeface="Times New Roman" pitchFamily="18" charset="0"/>
              </a:rPr>
              <a:t>passe les </a:t>
            </a:r>
            <a:r>
              <a:rPr lang="fr-FR" sz="800" dirty="0" smtClean="0">
                <a:latin typeface="Times New Roman" pitchFamily="18" charset="0"/>
                <a:cs typeface="Times New Roman" pitchFamily="18" charset="0"/>
              </a:rPr>
              <a:t>Alpes, Château de Fontainebleau </a:t>
            </a:r>
            <a:endParaRPr lang="fr-FR" sz="800" dirty="0">
              <a:latin typeface="Times New Roman" pitchFamily="18" charset="0"/>
              <a:cs typeface="Times New Roman" pitchFamily="18" charset="0"/>
            </a:endParaRPr>
          </a:p>
        </p:txBody>
      </p:sp>
      <p:pic>
        <p:nvPicPr>
          <p:cNvPr id="38914" name="Picture 2" descr="http://www.photo.rmn.fr/LowRes2/TR1/CA8VWB/94-057715.jpg"/>
          <p:cNvPicPr>
            <a:picLocks noChangeAspect="1" noChangeArrowheads="1"/>
          </p:cNvPicPr>
          <p:nvPr/>
        </p:nvPicPr>
        <p:blipFill>
          <a:blip r:embed="rId3" cstate="print"/>
          <a:srcRect/>
          <a:stretch>
            <a:fillRect/>
          </a:stretch>
        </p:blipFill>
        <p:spPr bwMode="auto">
          <a:xfrm>
            <a:off x="6513381" y="307739"/>
            <a:ext cx="3153799" cy="6065180"/>
          </a:xfrm>
          <a:prstGeom prst="rect">
            <a:avLst/>
          </a:prstGeom>
          <a:noFill/>
        </p:spPr>
      </p:pic>
      <p:pic>
        <p:nvPicPr>
          <p:cNvPr id="38915" name="Picture 3" descr="C:\Users\Raphaël\Pictures\Eye-Fi\IMG_1468.JPG"/>
          <p:cNvPicPr>
            <a:picLocks noChangeAspect="1" noChangeArrowheads="1"/>
          </p:cNvPicPr>
          <p:nvPr/>
        </p:nvPicPr>
        <p:blipFill>
          <a:blip r:embed="rId4" cstate="print"/>
          <a:srcRect l="15716" t="7145" r="16986" b="3336"/>
          <a:stretch>
            <a:fillRect/>
          </a:stretch>
        </p:blipFill>
        <p:spPr bwMode="auto">
          <a:xfrm>
            <a:off x="3879729" y="396255"/>
            <a:ext cx="1827011" cy="324036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3742193"/>
            <a:ext cx="9852495" cy="3029202"/>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Théodore Valerio  est un peintre, un graveur et un lithographe français d’origine </a:t>
            </a:r>
            <a:r>
              <a:rPr lang="fr-FR" sz="1000" dirty="0" smtClean="0">
                <a:latin typeface="Times New Roman" pitchFamily="18" charset="0"/>
                <a:cs typeface="Times New Roman" pitchFamily="18" charset="0"/>
              </a:rPr>
              <a:t>italienne. </a:t>
            </a:r>
            <a:r>
              <a:rPr lang="fr-FR" sz="1000" dirty="0">
                <a:latin typeface="Times New Roman" pitchFamily="18" charset="0"/>
                <a:cs typeface="Times New Roman" pitchFamily="18" charset="0"/>
              </a:rPr>
              <a:t>Élève de Nicolas-Toussaint </a:t>
            </a:r>
            <a:r>
              <a:rPr lang="fr-FR" sz="1000" dirty="0" err="1">
                <a:latin typeface="Times New Roman" pitchFamily="18" charset="0"/>
                <a:cs typeface="Times New Roman" pitchFamily="18" charset="0"/>
              </a:rPr>
              <a:t>Charlet</a:t>
            </a:r>
            <a:r>
              <a:rPr lang="fr-FR" sz="1000" dirty="0">
                <a:latin typeface="Times New Roman" pitchFamily="18" charset="0"/>
                <a:cs typeface="Times New Roman" pitchFamily="18" charset="0"/>
              </a:rPr>
              <a:t> à partir de 1834, il devient son ami et entreprend avec lui un voyage en Allemagne et en Italie. Valerio manifeste un talent précoce et expose pour la première fois au Salon en 1838, alors qu'il n'a que dix-neuf ans. Il séjourne en Hongrie et dans les Balkans en 1851 et 1852 et, lors de la guerre de Crimée (1853-1855), il suit l'armée turque d'Osman Pacha. Il réalise de très nombreuses aquarelles et des dessins quasi ethnographiques sur les costumes et les coutumes des populations des pays qu'il visite.</a:t>
            </a:r>
          </a:p>
          <a:p>
            <a:pPr algn="just"/>
            <a:r>
              <a:rPr lang="fr-FR" sz="1000" dirty="0">
                <a:latin typeface="Times New Roman" pitchFamily="18" charset="0"/>
                <a:cs typeface="Times New Roman" pitchFamily="18" charset="0"/>
              </a:rPr>
              <a:t>Notre esquisse inachevée, représente une porte à l’arc légèrement outrepassé. Probablement réalisée en Turquie, elle fait partie des nombreuses études peintes ou dessinées à l’occasion de son voyage de 1853. À son retour en France, il expose avec succès ses travaux lors de l'Exposition Universelle de Paris en 1855 et reçoit la légion d’honneur en 1861. </a:t>
            </a:r>
          </a:p>
          <a:p>
            <a:pPr algn="just"/>
            <a:r>
              <a:rPr lang="fr-FR" sz="1000" dirty="0">
                <a:latin typeface="Times New Roman" pitchFamily="18" charset="0"/>
                <a:cs typeface="Times New Roman" pitchFamily="18" charset="0"/>
              </a:rPr>
              <a:t>À la fin de sa vie il part s’installer en Bretagne où il découvre de nouveaux sujets. Il décède à Vichy en 1879, quelques mois plus tard, en février 1880 la vente de son atelier fut organisée à Paris. L’ensemble des œuvres qui furent dispersées à l’occasion de cette vente portent le cachet « Vente Valerio ». C’est le cas pour notre esquisse. </a:t>
            </a:r>
          </a:p>
          <a:p>
            <a:pPr algn="just"/>
            <a:r>
              <a:rPr lang="fr-FR" sz="1000" dirty="0">
                <a:latin typeface="Times New Roman" pitchFamily="18" charset="0"/>
                <a:cs typeface="Times New Roman" pitchFamily="18" charset="0"/>
              </a:rPr>
              <a:t/>
            </a:r>
            <a:br>
              <a:rPr lang="fr-FR" sz="1000" dirty="0">
                <a:latin typeface="Times New Roman" pitchFamily="18" charset="0"/>
                <a:cs typeface="Times New Roman" pitchFamily="18" charset="0"/>
              </a:rPr>
            </a:br>
            <a:r>
              <a:rPr lang="fr-FR" sz="1000" dirty="0">
                <a:latin typeface="Times New Roman" pitchFamily="18" charset="0"/>
                <a:cs typeface="Times New Roman" pitchFamily="18" charset="0"/>
              </a:rPr>
              <a:t>	 </a:t>
            </a:r>
          </a:p>
        </p:txBody>
      </p:sp>
      <p:sp>
        <p:nvSpPr>
          <p:cNvPr id="1026" name="Rectangle 2"/>
          <p:cNvSpPr>
            <a:spLocks noChangeArrowheads="1"/>
          </p:cNvSpPr>
          <p:nvPr/>
        </p:nvSpPr>
        <p:spPr bwMode="auto">
          <a:xfrm>
            <a:off x="666380" y="1078188"/>
            <a:ext cx="4968352" cy="16811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30</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Théodore VALERIO (1819-1879)</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smtClean="0">
                <a:latin typeface="Times New Roman" pitchFamily="18" charset="0"/>
                <a:cs typeface="Times New Roman" pitchFamily="18" charset="0"/>
              </a:rPr>
              <a:t>Etude de porte ottomane</a:t>
            </a:r>
            <a:r>
              <a:rPr lang="fr-FR" sz="1200" dirty="0" smtClean="0">
                <a:latin typeface="Times New Roman" pitchFamily="18" charset="0"/>
                <a:cs typeface="Times New Roman" pitchFamily="18" charset="0"/>
              </a:rPr>
              <a:t>, vers 1822</a:t>
            </a:r>
            <a:endParaRPr lang="fr-FR" sz="1200" dirty="0">
              <a:latin typeface="Times New Roman" pitchFamily="18" charset="0"/>
              <a:cs typeface="Times New Roman" pitchFamily="18" charset="0"/>
            </a:endParaRPr>
          </a:p>
          <a:p>
            <a:pPr>
              <a:lnSpc>
                <a:spcPct val="120000"/>
              </a:lnSpc>
            </a:pPr>
            <a:r>
              <a:rPr lang="fr-FR" sz="1200" dirty="0">
                <a:latin typeface="Times New Roman" pitchFamily="18" charset="0"/>
                <a:cs typeface="Times New Roman" pitchFamily="18" charset="0"/>
              </a:rPr>
              <a:t>Huile sur toile</a:t>
            </a:r>
          </a:p>
          <a:p>
            <a:pPr>
              <a:lnSpc>
                <a:spcPct val="120000"/>
              </a:lnSpc>
            </a:pPr>
            <a:r>
              <a:rPr lang="fr-FR" sz="1200" dirty="0" smtClean="0">
                <a:latin typeface="Times New Roman" pitchFamily="18" charset="0"/>
                <a:cs typeface="Times New Roman" pitchFamily="18" charset="0"/>
              </a:rPr>
              <a:t>33 </a:t>
            </a:r>
            <a:r>
              <a:rPr lang="fr-FR" sz="1200" dirty="0">
                <a:latin typeface="Times New Roman" pitchFamily="18" charset="0"/>
                <a:cs typeface="Times New Roman" pitchFamily="18" charset="0"/>
              </a:rPr>
              <a:t>x </a:t>
            </a:r>
            <a:r>
              <a:rPr lang="fr-FR" sz="1200" dirty="0" smtClean="0">
                <a:latin typeface="Times New Roman" pitchFamily="18" charset="0"/>
                <a:cs typeface="Times New Roman" pitchFamily="18" charset="0"/>
              </a:rPr>
              <a:t>22 cm</a:t>
            </a:r>
          </a:p>
          <a:p>
            <a:pPr>
              <a:lnSpc>
                <a:spcPct val="120000"/>
              </a:lnSpc>
            </a:pPr>
            <a:r>
              <a:rPr lang="fr-FR" sz="1200" dirty="0" smtClean="0">
                <a:latin typeface="Times New Roman" pitchFamily="18" charset="0"/>
                <a:cs typeface="Times New Roman" pitchFamily="18" charset="0"/>
              </a:rPr>
              <a:t>Porte le cachet de la Vente Valerio en bas à gauche</a:t>
            </a:r>
            <a:endParaRPr lang="fr-FR" sz="1200" dirty="0">
              <a:latin typeface="Times New Roman" pitchFamily="18" charset="0"/>
              <a:cs typeface="Times New Roman" pitchFamily="18" charset="0"/>
            </a:endParaRPr>
          </a:p>
        </p:txBody>
      </p:sp>
      <p:pic>
        <p:nvPicPr>
          <p:cNvPr id="34818" name="Picture 2" descr="C:\Users\Raphaël\Pictures\Eye-Fi\IMG_1457.JPG"/>
          <p:cNvPicPr>
            <a:picLocks noChangeAspect="1" noChangeArrowheads="1"/>
          </p:cNvPicPr>
          <p:nvPr/>
        </p:nvPicPr>
        <p:blipFill>
          <a:blip r:embed="rId3" cstate="print"/>
          <a:srcRect/>
          <a:stretch>
            <a:fillRect/>
          </a:stretch>
        </p:blipFill>
        <p:spPr bwMode="auto">
          <a:xfrm>
            <a:off x="6874620" y="540271"/>
            <a:ext cx="2648544" cy="410445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3900151"/>
            <a:ext cx="9852495" cy="3183090"/>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err="1">
                <a:latin typeface="Times New Roman" pitchFamily="18" charset="0"/>
                <a:cs typeface="Times New Roman" pitchFamily="18" charset="0"/>
              </a:rPr>
              <a:t>Mihály</a:t>
            </a:r>
            <a:r>
              <a:rPr lang="fr-FR" sz="1000" dirty="0">
                <a:latin typeface="Times New Roman" pitchFamily="18" charset="0"/>
                <a:cs typeface="Times New Roman" pitchFamily="18" charset="0"/>
              </a:rPr>
              <a:t> </a:t>
            </a:r>
            <a:r>
              <a:rPr lang="fr-FR" sz="1000" dirty="0" err="1">
                <a:latin typeface="Times New Roman" pitchFamily="18" charset="0"/>
                <a:cs typeface="Times New Roman" pitchFamily="18" charset="0"/>
              </a:rPr>
              <a:t>Munkácsy</a:t>
            </a:r>
            <a:r>
              <a:rPr lang="fr-FR" sz="1000" dirty="0">
                <a:latin typeface="Times New Roman" pitchFamily="18" charset="0"/>
                <a:cs typeface="Times New Roman" pitchFamily="18" charset="0"/>
              </a:rPr>
              <a:t>  est un peintre académique hongrois né en 1844 qui travailla principalement en France et dans son pays natal. Après des études à Budapest en 1863 et à Vienne en 1864 il s’installe à Paris et expose au Salon de1870. Il y rencontre un succès inattendu et en une trentaine d'années peint environ six cent tableaux dans les genres les plus variés : portraits, natures mortes, paysages, scènes de genre, intérieurs bourgeois, compositions historiques ou religieuses. Quelques années avant sa mort en 1900 il retourne dans son pays d’origine.</a:t>
            </a:r>
          </a:p>
          <a:p>
            <a:pPr algn="just"/>
            <a:r>
              <a:rPr lang="fr-FR" sz="1000" dirty="0">
                <a:latin typeface="Times New Roman" pitchFamily="18" charset="0"/>
                <a:cs typeface="Times New Roman" pitchFamily="18" charset="0"/>
              </a:rPr>
              <a:t> C’est là, en 1896, qu’il réalise </a:t>
            </a:r>
            <a:r>
              <a:rPr lang="fr-FR" sz="1000" i="1" dirty="0">
                <a:latin typeface="Times New Roman" pitchFamily="18" charset="0"/>
                <a:cs typeface="Times New Roman" pitchFamily="18" charset="0"/>
              </a:rPr>
              <a:t>Ecce homo,</a:t>
            </a:r>
            <a:r>
              <a:rPr lang="fr-FR" sz="1000" dirty="0">
                <a:latin typeface="Times New Roman" pitchFamily="18" charset="0"/>
                <a:cs typeface="Times New Roman" pitchFamily="18" charset="0"/>
              </a:rPr>
              <a:t> la dernière œuvre de sa trilogie monumentale sur la vie du Christ (plus de 4 mètres sur 6 pour chaque tableau).  Épisode central après </a:t>
            </a:r>
            <a:r>
              <a:rPr lang="fr-FR" sz="1000" i="1" dirty="0">
                <a:latin typeface="Times New Roman" pitchFamily="18" charset="0"/>
                <a:cs typeface="Times New Roman" pitchFamily="18" charset="0"/>
              </a:rPr>
              <a:t>Le Christ devant Pilate</a:t>
            </a:r>
            <a:r>
              <a:rPr lang="fr-FR" sz="1000" dirty="0">
                <a:latin typeface="Times New Roman" pitchFamily="18" charset="0"/>
                <a:cs typeface="Times New Roman" pitchFamily="18" charset="0"/>
              </a:rPr>
              <a:t> de 1881 (dont le musée d’Orsay conserve l’esquisse) et </a:t>
            </a:r>
            <a:r>
              <a:rPr lang="fr-FR" sz="1000" i="1" dirty="0">
                <a:latin typeface="Times New Roman" pitchFamily="18" charset="0"/>
                <a:cs typeface="Times New Roman" pitchFamily="18" charset="0"/>
              </a:rPr>
              <a:t>Golgotha</a:t>
            </a:r>
            <a:r>
              <a:rPr lang="fr-FR" sz="1000" dirty="0">
                <a:latin typeface="Times New Roman" pitchFamily="18" charset="0"/>
                <a:cs typeface="Times New Roman" pitchFamily="18" charset="0"/>
              </a:rPr>
              <a:t> de 1884, </a:t>
            </a:r>
            <a:r>
              <a:rPr lang="fr-FR" sz="1000" i="1" dirty="0">
                <a:latin typeface="Times New Roman" pitchFamily="18" charset="0"/>
                <a:cs typeface="Times New Roman" pitchFamily="18" charset="0"/>
              </a:rPr>
              <a:t>l’Ecce Homo</a:t>
            </a:r>
            <a:r>
              <a:rPr lang="fr-FR" sz="1000" dirty="0">
                <a:latin typeface="Times New Roman" pitchFamily="18" charset="0"/>
                <a:cs typeface="Times New Roman" pitchFamily="18" charset="0"/>
              </a:rPr>
              <a:t> utilise les mêmes principes généraux de composition. Un format panoramique saturé de personnages, soixante-treize exactement, tous peints grandeur nature pour cette dernière partie. </a:t>
            </a:r>
          </a:p>
          <a:p>
            <a:pPr algn="just"/>
            <a:r>
              <a:rPr lang="fr-FR" sz="1000" dirty="0">
                <a:latin typeface="Times New Roman" pitchFamily="18" charset="0"/>
                <a:cs typeface="Times New Roman" pitchFamily="18" charset="0"/>
              </a:rPr>
              <a:t>Notre dessin est une étude préparatoire pour le groupe de quatre personnages au premier plan, à gauche dans l’œuvre. Un homme enturbanné lève un bras vers le Christ. Il est accompagné d'une femme qui porte dans ses bras un enfant en bas âge, tandis qu’un jeune garçon s’accroche effrayé à sa taille. L’angle inférieur droit de la feuille est occupé par une étude de visage féminin qui ne semble pas avoir été utilisé dans la composition finale. </a:t>
            </a:r>
          </a:p>
          <a:p>
            <a:pPr algn="just"/>
            <a:r>
              <a:rPr lang="fr-FR" sz="1000" dirty="0">
                <a:latin typeface="Times New Roman" pitchFamily="18" charset="0"/>
                <a:cs typeface="Times New Roman" pitchFamily="18" charset="0"/>
              </a:rPr>
              <a:t>L’œuvre définitive est aujourd’hui conservée au Musée </a:t>
            </a:r>
            <a:r>
              <a:rPr lang="fr-FR" sz="1000" dirty="0" err="1">
                <a:latin typeface="Times New Roman" pitchFamily="18" charset="0"/>
                <a:cs typeface="Times New Roman" pitchFamily="18" charset="0"/>
              </a:rPr>
              <a:t>Déri</a:t>
            </a:r>
            <a:r>
              <a:rPr lang="fr-FR" sz="1000" dirty="0">
                <a:latin typeface="Times New Roman" pitchFamily="18" charset="0"/>
                <a:cs typeface="Times New Roman" pitchFamily="18" charset="0"/>
              </a:rPr>
              <a:t> de Debrecen en Hongrie, comme les deux autres sujets de la trilogie. </a:t>
            </a:r>
          </a:p>
        </p:txBody>
      </p:sp>
      <p:sp>
        <p:nvSpPr>
          <p:cNvPr id="1026" name="Rectangle 2"/>
          <p:cNvSpPr>
            <a:spLocks noChangeArrowheads="1"/>
          </p:cNvSpPr>
          <p:nvPr/>
        </p:nvSpPr>
        <p:spPr bwMode="auto">
          <a:xfrm>
            <a:off x="666380" y="1099734"/>
            <a:ext cx="4968352" cy="1638052"/>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31</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r>
              <a:rPr lang="fr-FR" sz="1400" dirty="0" err="1" smtClean="0">
                <a:solidFill>
                  <a:srgbClr val="A20000"/>
                </a:solidFill>
                <a:latin typeface="Times New Roman" pitchFamily="18" charset="0"/>
                <a:cs typeface="Times New Roman" pitchFamily="18" charset="0"/>
              </a:rPr>
              <a:t>Mihály</a:t>
            </a:r>
            <a:r>
              <a:rPr lang="fr-FR" sz="1400" dirty="0" smtClean="0">
                <a:solidFill>
                  <a:srgbClr val="A20000"/>
                </a:solidFill>
                <a:latin typeface="Times New Roman" pitchFamily="18" charset="0"/>
                <a:cs typeface="Times New Roman" pitchFamily="18" charset="0"/>
              </a:rPr>
              <a:t> MUNKACSY</a:t>
            </a:r>
            <a:r>
              <a:rPr lang="fr-FR" sz="1400" dirty="0" smtClean="0"/>
              <a:t> </a:t>
            </a:r>
            <a:r>
              <a:rPr lang="fr-FR" sz="1400" dirty="0" smtClean="0">
                <a:solidFill>
                  <a:srgbClr val="A20000"/>
                </a:solidFill>
                <a:latin typeface="Times New Roman" pitchFamily="18" charset="0"/>
                <a:cs typeface="Times New Roman" pitchFamily="18" charset="0"/>
              </a:rPr>
              <a:t>(1844-1900)</a:t>
            </a:r>
          </a:p>
          <a:p>
            <a:pPr>
              <a:lnSpc>
                <a:spcPct val="120000"/>
              </a:lnSpc>
            </a:pPr>
            <a:r>
              <a:rPr lang="fr-FR" sz="1200" i="1" dirty="0" smtClean="0">
                <a:latin typeface="Times New Roman" pitchFamily="18" charset="0"/>
                <a:cs typeface="Times New Roman" pitchFamily="18" charset="0"/>
              </a:rPr>
              <a:t>Etude pour l’Ecce Homo, </a:t>
            </a:r>
            <a:r>
              <a:rPr lang="fr-FR" sz="1200" dirty="0" smtClean="0">
                <a:latin typeface="Times New Roman" pitchFamily="18" charset="0"/>
                <a:cs typeface="Times New Roman" pitchFamily="18" charset="0"/>
              </a:rPr>
              <a:t>vers 1896 </a:t>
            </a: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Mine de plomb sur papier</a:t>
            </a:r>
            <a:endParaRPr lang="fr-FR" sz="1200" dirty="0">
              <a:latin typeface="Times New Roman" pitchFamily="18" charset="0"/>
              <a:ea typeface="Times New Roman" pitchFamily="18" charset="0"/>
              <a:cs typeface="Times New Roman" pitchFamily="18" charset="0"/>
            </a:endParaRPr>
          </a:p>
          <a:p>
            <a:pPr>
              <a:lnSpc>
                <a:spcPct val="120000"/>
              </a:lnSpc>
            </a:pPr>
            <a:r>
              <a:rPr lang="fr-FR" sz="1200" dirty="0" smtClean="0">
                <a:latin typeface="Times New Roman" pitchFamily="18" charset="0"/>
                <a:cs typeface="Times New Roman" pitchFamily="18" charset="0"/>
              </a:rPr>
              <a:t>20 x 17 cm</a:t>
            </a:r>
          </a:p>
          <a:p>
            <a:pPr>
              <a:lnSpc>
                <a:spcPct val="120000"/>
              </a:lnSpc>
            </a:pPr>
            <a:r>
              <a:rPr lang="fr-FR" sz="1200" dirty="0" smtClean="0">
                <a:latin typeface="Times New Roman" pitchFamily="18" charset="0"/>
                <a:cs typeface="Times New Roman" pitchFamily="18" charset="0"/>
              </a:rPr>
              <a:t>Signé en bas à droite</a:t>
            </a:r>
            <a:endParaRPr lang="fr-FR" sz="1200" dirty="0">
              <a:latin typeface="Times New Roman" pitchFamily="18" charset="0"/>
              <a:cs typeface="Times New Roman" pitchFamily="18" charset="0"/>
            </a:endParaRPr>
          </a:p>
        </p:txBody>
      </p:sp>
      <p:pic>
        <p:nvPicPr>
          <p:cNvPr id="29698" name="Picture 2" descr="C:\Users\Raphaël\Documents\La Nouvelle Athènes\Photos oeuvres\Photos oeuvres expo\Muckasksy\IMG_1259.JPG"/>
          <p:cNvPicPr>
            <a:picLocks noChangeAspect="1" noChangeArrowheads="1"/>
          </p:cNvPicPr>
          <p:nvPr/>
        </p:nvPicPr>
        <p:blipFill>
          <a:blip r:embed="rId3" cstate="print"/>
          <a:srcRect/>
          <a:stretch>
            <a:fillRect/>
          </a:stretch>
        </p:blipFill>
        <p:spPr bwMode="auto">
          <a:xfrm>
            <a:off x="6700322" y="540271"/>
            <a:ext cx="2534810" cy="3010850"/>
          </a:xfrm>
          <a:prstGeom prst="rect">
            <a:avLst/>
          </a:prstGeom>
          <a:noFill/>
        </p:spPr>
      </p:pic>
      <p:sp>
        <p:nvSpPr>
          <p:cNvPr id="7" name="ZoneTexte 6"/>
          <p:cNvSpPr txBox="1"/>
          <p:nvPr/>
        </p:nvSpPr>
        <p:spPr>
          <a:xfrm>
            <a:off x="5634732" y="6877555"/>
            <a:ext cx="4320480" cy="215444"/>
          </a:xfrm>
          <a:prstGeom prst="rect">
            <a:avLst/>
          </a:prstGeom>
          <a:noFill/>
        </p:spPr>
        <p:txBody>
          <a:bodyPr wrap="square" rtlCol="0">
            <a:spAutoFit/>
          </a:bodyPr>
          <a:lstStyle/>
          <a:p>
            <a:r>
              <a:rPr lang="fr-FR" sz="800" dirty="0" err="1" smtClean="0">
                <a:latin typeface="Times New Roman" pitchFamily="18" charset="0"/>
                <a:cs typeface="Times New Roman" pitchFamily="18" charset="0"/>
              </a:rPr>
              <a:t>Mihály</a:t>
            </a:r>
            <a:r>
              <a:rPr lang="fr-FR" sz="800" dirty="0" smtClean="0">
                <a:latin typeface="Times New Roman" pitchFamily="18" charset="0"/>
                <a:cs typeface="Times New Roman" pitchFamily="18" charset="0"/>
              </a:rPr>
              <a:t> MUNKACSY, </a:t>
            </a:r>
            <a:r>
              <a:rPr lang="fr-FR" sz="800" i="1" dirty="0" smtClean="0">
                <a:latin typeface="Times New Roman" pitchFamily="18" charset="0"/>
                <a:cs typeface="Times New Roman" pitchFamily="18" charset="0"/>
              </a:rPr>
              <a:t>Ecce Homo, </a:t>
            </a:r>
            <a:r>
              <a:rPr lang="fr-FR" sz="800" dirty="0" smtClean="0">
                <a:latin typeface="Times New Roman" pitchFamily="18" charset="0"/>
                <a:cs typeface="Times New Roman" pitchFamily="18" charset="0"/>
              </a:rPr>
              <a:t>musée de </a:t>
            </a:r>
            <a:r>
              <a:rPr lang="fr-FR" sz="800" dirty="0" err="1" smtClean="0">
                <a:latin typeface="Times New Roman" pitchFamily="18" charset="0"/>
                <a:cs typeface="Times New Roman" pitchFamily="18" charset="0"/>
              </a:rPr>
              <a:t>Déri</a:t>
            </a:r>
            <a:r>
              <a:rPr lang="fr-FR" sz="800" dirty="0" smtClean="0">
                <a:latin typeface="Times New Roman" pitchFamily="18" charset="0"/>
                <a:cs typeface="Times New Roman" pitchFamily="18" charset="0"/>
              </a:rPr>
              <a:t>, </a:t>
            </a:r>
            <a:r>
              <a:rPr lang="fr-FR" sz="800" dirty="0" err="1" smtClean="0">
                <a:latin typeface="Times New Roman" pitchFamily="18" charset="0"/>
                <a:cs typeface="Times New Roman" pitchFamily="18" charset="0"/>
              </a:rPr>
              <a:t>Debrence</a:t>
            </a:r>
            <a:r>
              <a:rPr lang="fr-FR" sz="800" dirty="0" smtClean="0">
                <a:latin typeface="Times New Roman" pitchFamily="18" charset="0"/>
                <a:cs typeface="Times New Roman" pitchFamily="18" charset="0"/>
              </a:rPr>
              <a:t>.</a:t>
            </a:r>
          </a:p>
        </p:txBody>
      </p:sp>
      <p:pic>
        <p:nvPicPr>
          <p:cNvPr id="29701" name="Picture 5" descr="http://www.parokia.hu/data/attachments/2011/03/30/MunkacsyMihaly_EcceHomo.jpg"/>
          <p:cNvPicPr>
            <a:picLocks noChangeAspect="1" noChangeArrowheads="1"/>
          </p:cNvPicPr>
          <p:nvPr/>
        </p:nvPicPr>
        <p:blipFill>
          <a:blip r:embed="rId4" cstate="print"/>
          <a:srcRect/>
          <a:stretch>
            <a:fillRect/>
          </a:stretch>
        </p:blipFill>
        <p:spPr bwMode="auto">
          <a:xfrm>
            <a:off x="5706740" y="3924647"/>
            <a:ext cx="4680520" cy="2911423"/>
          </a:xfrm>
          <a:prstGeom prst="rect">
            <a:avLst/>
          </a:prstGeom>
          <a:noFill/>
        </p:spPr>
      </p:pic>
      <p:sp>
        <p:nvSpPr>
          <p:cNvPr id="9" name="Rectangle 8"/>
          <p:cNvSpPr/>
          <p:nvPr/>
        </p:nvSpPr>
        <p:spPr>
          <a:xfrm>
            <a:off x="6138788" y="5220791"/>
            <a:ext cx="648072" cy="158417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750789" y="3977096"/>
            <a:ext cx="9852495" cy="2413649"/>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Alexandre et son médecin Philippe est le sujet définitif du Prix de Rome de 1846. Ce sujet de concours illustre un épisode de la vie d’Alexandre le Grand. Tombé gravement malade, aucun de ses médecins ne parvient à le guérir. Seul l’un d’entre eux, Philippe, ne croit pas le mal inguérissable et affirme connaître une potion. Tandis qu’un messager apporte au roi une lettre l'avertissant que Philippe veut l'empoisonner, ce dernier entre avec le remède. Alexandre lui tend la lettre, saisit la coupe et avale d'un trait le breuvage. La confiance aveugle d’Alexandre en Philippe lui permit de guérir. </a:t>
            </a:r>
          </a:p>
          <a:p>
            <a:pPr algn="just"/>
            <a:r>
              <a:rPr lang="fr-FR" sz="1000" dirty="0">
                <a:latin typeface="Times New Roman" pitchFamily="18" charset="0"/>
                <a:cs typeface="Times New Roman" pitchFamily="18" charset="0"/>
              </a:rPr>
              <a:t>Cette année-là, aucun des dix finalistes ne reçut le premier prix. Deux furent même exclus du concours pour ne pas avoir respecté les consignes strictes de cette épreuve. En effet, les dix candidats ont douze heures pour réaliser une esquisse peinte qui </a:t>
            </a:r>
            <a:r>
              <a:rPr lang="fr-FR" sz="1000" dirty="0" smtClean="0">
                <a:latin typeface="Times New Roman" pitchFamily="18" charset="0"/>
                <a:cs typeface="Times New Roman" pitchFamily="18" charset="0"/>
              </a:rPr>
              <a:t>pose </a:t>
            </a:r>
            <a:r>
              <a:rPr lang="fr-FR" sz="1000" dirty="0">
                <a:latin typeface="Times New Roman" pitchFamily="18" charset="0"/>
                <a:cs typeface="Times New Roman" pitchFamily="18" charset="0"/>
              </a:rPr>
              <a:t>les bases de leur composition. Leur tableau définitif doit respecter cette composition, sans ajouts ni modifications. La composition définitive de seulement quatre candidats nous est parvenue pour cette </a:t>
            </a:r>
            <a:r>
              <a:rPr lang="fr-FR" sz="1000" dirty="0" smtClean="0">
                <a:latin typeface="Times New Roman" pitchFamily="18" charset="0"/>
                <a:cs typeface="Times New Roman" pitchFamily="18" charset="0"/>
              </a:rPr>
              <a:t>année, </a:t>
            </a:r>
            <a:r>
              <a:rPr lang="fr-FR" sz="1000" dirty="0">
                <a:latin typeface="Times New Roman" pitchFamily="18" charset="0"/>
                <a:cs typeface="Times New Roman" pitchFamily="18" charset="0"/>
              </a:rPr>
              <a:t>et la documentation ne nous a pas permis d’attribuer cette esquisse peinte.</a:t>
            </a:r>
          </a:p>
          <a:p>
            <a:pPr eaLnBrk="0" fontAlgn="base" hangingPunct="0">
              <a:spcBef>
                <a:spcPct val="0"/>
              </a:spcBef>
              <a:spcAft>
                <a:spcPct val="0"/>
              </a:spcAft>
            </a:pPr>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738388" y="1188989"/>
            <a:ext cx="4968352" cy="14595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32</a:t>
            </a:r>
            <a:endParaRPr lang="fr-FR" sz="1400" dirty="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ea typeface="Times New Roman" pitchFamily="18" charset="0"/>
              <a:cs typeface="Times New Roman" pitchFamily="18" charset="0"/>
            </a:endParaRPr>
          </a:p>
          <a:p>
            <a:pPr eaLnBrk="0" fontAlgn="base" hangingPunct="0">
              <a:lnSpc>
                <a:spcPct val="120000"/>
              </a:lnSpc>
              <a:spcBef>
                <a:spcPct val="0"/>
              </a:spcBef>
              <a:spcAft>
                <a:spcPct val="0"/>
              </a:spcAft>
            </a:pPr>
            <a:r>
              <a:rPr lang="fr-FR" sz="1400" dirty="0">
                <a:solidFill>
                  <a:srgbClr val="A20000"/>
                </a:solidFill>
                <a:latin typeface="Times New Roman" pitchFamily="18" charset="0"/>
                <a:ea typeface="Times New Roman" pitchFamily="18" charset="0"/>
                <a:cs typeface="Times New Roman" pitchFamily="18" charset="0"/>
              </a:rPr>
              <a:t>ANONYME</a:t>
            </a:r>
            <a:r>
              <a:rPr lang="fr-FR" sz="1400" dirty="0">
                <a:solidFill>
                  <a:srgbClr val="920000"/>
                </a:solidFill>
                <a:latin typeface="Times New Roman" pitchFamily="18" charset="0"/>
                <a:ea typeface="Times New Roman" pitchFamily="18" charset="0"/>
                <a:cs typeface="Times New Roman" pitchFamily="18" charset="0"/>
              </a:rPr>
              <a:t> XIXe</a:t>
            </a:r>
          </a:p>
          <a:p>
            <a:pPr eaLnBrk="0" fontAlgn="base" hangingPunct="0">
              <a:lnSpc>
                <a:spcPct val="120000"/>
              </a:lnSpc>
              <a:spcBef>
                <a:spcPct val="0"/>
              </a:spcBef>
              <a:spcAft>
                <a:spcPct val="0"/>
              </a:spcAft>
            </a:pPr>
            <a:r>
              <a:rPr lang="fr-FR" sz="1200" i="1" dirty="0" smtClean="0">
                <a:latin typeface="Times New Roman" pitchFamily="18" charset="0"/>
                <a:cs typeface="Times New Roman" pitchFamily="18" charset="0"/>
              </a:rPr>
              <a:t>Alexandre </a:t>
            </a:r>
            <a:r>
              <a:rPr lang="fr-FR" sz="1200" i="1" dirty="0">
                <a:latin typeface="Times New Roman" pitchFamily="18" charset="0"/>
                <a:cs typeface="Times New Roman" pitchFamily="18" charset="0"/>
              </a:rPr>
              <a:t>et son médecin Philippe, </a:t>
            </a:r>
            <a:r>
              <a:rPr lang="fr-FR" sz="1200" dirty="0" smtClean="0">
                <a:latin typeface="Times New Roman" pitchFamily="18" charset="0"/>
                <a:cs typeface="Times New Roman" pitchFamily="18" charset="0"/>
              </a:rPr>
              <a:t>1846</a:t>
            </a:r>
            <a:endParaRPr lang="fr-FR" sz="1200" dirty="0">
              <a:latin typeface="Times New Roman" pitchFamily="18" charset="0"/>
              <a:ea typeface="Times New Roman" pitchFamily="18" charset="0"/>
              <a:cs typeface="Times New Roman" pitchFamily="18" charset="0"/>
            </a:endParaRP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Huile sur papier marouflée </a:t>
            </a:r>
            <a:r>
              <a:rPr lang="fr-FR" sz="1200" dirty="0">
                <a:latin typeface="Times New Roman" pitchFamily="18" charset="0"/>
                <a:ea typeface="Times New Roman" pitchFamily="18" charset="0"/>
                <a:cs typeface="Times New Roman" pitchFamily="18" charset="0"/>
              </a:rPr>
              <a:t>sur toile</a:t>
            </a: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24 </a:t>
            </a:r>
            <a:r>
              <a:rPr lang="fr-FR" sz="1200" dirty="0">
                <a:latin typeface="Times New Roman" pitchFamily="18" charset="0"/>
                <a:ea typeface="Times New Roman" pitchFamily="18" charset="0"/>
                <a:cs typeface="Times New Roman" pitchFamily="18" charset="0"/>
              </a:rPr>
              <a:t>x </a:t>
            </a:r>
            <a:r>
              <a:rPr lang="fr-FR" sz="1200" dirty="0" smtClean="0">
                <a:latin typeface="Times New Roman" pitchFamily="18" charset="0"/>
                <a:ea typeface="Times New Roman" pitchFamily="18" charset="0"/>
                <a:cs typeface="Times New Roman" pitchFamily="18" charset="0"/>
              </a:rPr>
              <a:t>32,5 </a:t>
            </a:r>
            <a:r>
              <a:rPr lang="fr-FR" sz="1200" dirty="0">
                <a:latin typeface="Times New Roman" pitchFamily="18" charset="0"/>
                <a:ea typeface="Times New Roman" pitchFamily="18" charset="0"/>
                <a:cs typeface="Times New Roman" pitchFamily="18" charset="0"/>
              </a:rPr>
              <a:t>cm  </a:t>
            </a:r>
            <a:endParaRPr lang="fr-FR" sz="1200" dirty="0">
              <a:latin typeface="Times New Roman" pitchFamily="18" charset="0"/>
              <a:cs typeface="Times New Roman" pitchFamily="18" charset="0"/>
            </a:endParaRPr>
          </a:p>
        </p:txBody>
      </p:sp>
      <p:pic>
        <p:nvPicPr>
          <p:cNvPr id="5" name="Image 4" descr="C:\Users\Raphaël\Documents\La Nouvelle Athènes\Photos oeuvres\Photos oeuvres expo\Prix de Rome\Nouveau dossier\IMG_1102.JPG"/>
          <p:cNvPicPr/>
          <p:nvPr/>
        </p:nvPicPr>
        <p:blipFill>
          <a:blip r:embed="rId3" cstate="print"/>
          <a:srcRect l="3071" t="4362" r="7046" b="5686"/>
          <a:stretch>
            <a:fillRect/>
          </a:stretch>
        </p:blipFill>
        <p:spPr bwMode="auto">
          <a:xfrm>
            <a:off x="6157174" y="612279"/>
            <a:ext cx="3798038" cy="2849526"/>
          </a:xfrm>
          <a:prstGeom prst="rect">
            <a:avLst/>
          </a:prstGeom>
          <a:noFill/>
          <a:ln w="9525">
            <a:noFill/>
            <a:miter lim="800000"/>
            <a:headEnd/>
            <a:tailEnd/>
          </a:ln>
        </p:spPr>
      </p:pic>
      <p:pic>
        <p:nvPicPr>
          <p:cNvPr id="7" name="Image 6" descr="C:\Users\Raphaël\Documents\La Nouvelle Athènes\Photos oeuvres\Photos oeuvres expo\Prix de Rome\Nouveau dossier\IMG_1102.JPG"/>
          <p:cNvPicPr/>
          <p:nvPr/>
        </p:nvPicPr>
        <p:blipFill>
          <a:blip r:embed="rId3" cstate="print"/>
          <a:srcRect l="43970" t="15727" r="18540" b="34264"/>
          <a:stretch>
            <a:fillRect/>
          </a:stretch>
        </p:blipFill>
        <p:spPr bwMode="auto">
          <a:xfrm>
            <a:off x="6858868" y="3996655"/>
            <a:ext cx="2664296" cy="2664296"/>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94172" y="2710805"/>
            <a:ext cx="9852495" cy="4875861"/>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endParaRPr lang="fr-FR" sz="1000" dirty="0" smtClean="0">
              <a:latin typeface="Times New Roman" pitchFamily="18" charset="0"/>
              <a:cs typeface="Times New Roman" pitchFamily="18" charset="0"/>
            </a:endParaRPr>
          </a:p>
          <a:p>
            <a:endParaRPr lang="fr-FR" sz="1000" dirty="0" smtClean="0">
              <a:latin typeface="Times New Roman" pitchFamily="18" charset="0"/>
              <a:cs typeface="Times New Roman" pitchFamily="18" charset="0"/>
            </a:endParaRPr>
          </a:p>
          <a:p>
            <a:endParaRPr lang="fr-FR" sz="1000" dirty="0">
              <a:latin typeface="Times New Roman" pitchFamily="18" charset="0"/>
              <a:cs typeface="Times New Roman" pitchFamily="18" charset="0"/>
            </a:endParaRPr>
          </a:p>
          <a:p>
            <a:endParaRPr lang="fr-FR" sz="1000" dirty="0" smtClean="0">
              <a:latin typeface="Times New Roman" pitchFamily="18" charset="0"/>
              <a:cs typeface="Times New Roman" pitchFamily="18" charset="0"/>
            </a:endParaRPr>
          </a:p>
          <a:p>
            <a:endParaRPr lang="fr-FR" sz="1000" dirty="0">
              <a:latin typeface="Times New Roman" pitchFamily="18" charset="0"/>
              <a:cs typeface="Times New Roman" pitchFamily="18" charset="0"/>
            </a:endParaRPr>
          </a:p>
          <a:p>
            <a:endParaRPr lang="fr-FR" sz="1000" dirty="0" smtClean="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La </a:t>
            </a:r>
            <a:r>
              <a:rPr lang="fr-FR" sz="1000" dirty="0">
                <a:latin typeface="Times New Roman" pitchFamily="18" charset="0"/>
                <a:cs typeface="Times New Roman" pitchFamily="18" charset="0"/>
              </a:rPr>
              <a:t>résurrection de la fille de </a:t>
            </a:r>
            <a:r>
              <a:rPr lang="fr-FR" sz="1000" dirty="0" err="1">
                <a:latin typeface="Times New Roman" pitchFamily="18" charset="0"/>
                <a:cs typeface="Times New Roman" pitchFamily="18" charset="0"/>
              </a:rPr>
              <a:t>Jaïre</a:t>
            </a:r>
            <a:r>
              <a:rPr lang="fr-FR" sz="1000" dirty="0">
                <a:latin typeface="Times New Roman" pitchFamily="18" charset="0"/>
                <a:cs typeface="Times New Roman" pitchFamily="18" charset="0"/>
              </a:rPr>
              <a:t> est un épisode du Nouveau Testament. </a:t>
            </a:r>
            <a:r>
              <a:rPr lang="fr-FR" sz="1000" dirty="0" smtClean="0">
                <a:latin typeface="Times New Roman" pitchFamily="18" charset="0"/>
                <a:cs typeface="Times New Roman" pitchFamily="18" charset="0"/>
              </a:rPr>
              <a:t> Il </a:t>
            </a:r>
            <a:r>
              <a:rPr lang="fr-FR" sz="1000" dirty="0">
                <a:latin typeface="Times New Roman" pitchFamily="18" charset="0"/>
                <a:cs typeface="Times New Roman" pitchFamily="18" charset="0"/>
              </a:rPr>
              <a:t>s’agit de l'un des miracles de Jésus, décrit dans les évangiles synoptiques (Marc 5:21-431, Matthieu 9:18-262 et Luc 8:40-563).  </a:t>
            </a:r>
            <a:r>
              <a:rPr lang="fr-FR" sz="1000" dirty="0" smtClean="0">
                <a:latin typeface="Times New Roman" pitchFamily="18" charset="0"/>
                <a:cs typeface="Times New Roman" pitchFamily="18" charset="0"/>
              </a:rPr>
              <a:t>Cet </a:t>
            </a:r>
            <a:r>
              <a:rPr lang="fr-FR" sz="1000" dirty="0">
                <a:latin typeface="Times New Roman" pitchFamily="18" charset="0"/>
                <a:cs typeface="Times New Roman" pitchFamily="18" charset="0"/>
              </a:rPr>
              <a:t>épisode survient juste après l'exorcisme du possédé de Gerasa. </a:t>
            </a:r>
            <a:r>
              <a:rPr lang="fr-FR" sz="1000" dirty="0" err="1">
                <a:latin typeface="Times New Roman" pitchFamily="18" charset="0"/>
                <a:cs typeface="Times New Roman" pitchFamily="18" charset="0"/>
              </a:rPr>
              <a:t>Jaïre</a:t>
            </a:r>
            <a:r>
              <a:rPr lang="fr-FR" sz="1000" dirty="0">
                <a:latin typeface="Times New Roman" pitchFamily="18" charset="0"/>
                <a:cs typeface="Times New Roman" pitchFamily="18" charset="0"/>
              </a:rPr>
              <a:t> vient demander à Jésus de soigner sa fille mourante. Alors qu'il est un notable, il s'abaisse aux pieds de Jésus</a:t>
            </a:r>
            <a:r>
              <a:rPr lang="fr-FR" sz="1000" dirty="0" smtClean="0">
                <a:latin typeface="Times New Roman" pitchFamily="18" charset="0"/>
                <a:cs typeface="Times New Roman" pitchFamily="18" charset="0"/>
              </a:rPr>
              <a:t>.</a:t>
            </a:r>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Tandis que Jésus marche jusqu'à la maison de </a:t>
            </a:r>
            <a:r>
              <a:rPr lang="fr-FR" sz="1000" dirty="0" err="1">
                <a:latin typeface="Times New Roman" pitchFamily="18" charset="0"/>
                <a:cs typeface="Times New Roman" pitchFamily="18" charset="0"/>
              </a:rPr>
              <a:t>Jaïre</a:t>
            </a:r>
            <a:r>
              <a:rPr lang="fr-FR" sz="1000" dirty="0">
                <a:latin typeface="Times New Roman" pitchFamily="18" charset="0"/>
                <a:cs typeface="Times New Roman" pitchFamily="18" charset="0"/>
              </a:rPr>
              <a:t>, une femme malade parmi la foule, souffrant de perte de sang, tente de toucher son vêtement. Au moment où elle y arrive, elle est guérie. Pendant ce temps, la fille de </a:t>
            </a:r>
            <a:r>
              <a:rPr lang="fr-FR" sz="1000" dirty="0" err="1">
                <a:latin typeface="Times New Roman" pitchFamily="18" charset="0"/>
                <a:cs typeface="Times New Roman" pitchFamily="18" charset="0"/>
              </a:rPr>
              <a:t>Jaïre</a:t>
            </a:r>
            <a:r>
              <a:rPr lang="fr-FR" sz="1000" dirty="0">
                <a:latin typeface="Times New Roman" pitchFamily="18" charset="0"/>
                <a:cs typeface="Times New Roman" pitchFamily="18" charset="0"/>
              </a:rPr>
              <a:t> qui a douze ans, meurt, mais Jésus poursuit son chemin jusqu'à la maison et la ramène à la vie, ou selon ses mots, la réveille, en lui ordonnant de se lever.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Ce sujet a régulièrement inspiré les peintres jusqu’à la fin du</a:t>
            </a:r>
            <a:r>
              <a:rPr lang="fr-FR" sz="1000" cap="small" dirty="0">
                <a:latin typeface="Times New Roman" pitchFamily="18" charset="0"/>
                <a:cs typeface="Times New Roman" pitchFamily="18" charset="0"/>
              </a:rPr>
              <a:t> XIX</a:t>
            </a:r>
            <a:r>
              <a:rPr lang="fr-FR" sz="1000" baseline="30000" dirty="0">
                <a:latin typeface="Times New Roman" pitchFamily="18" charset="0"/>
                <a:cs typeface="Times New Roman" pitchFamily="18" charset="0"/>
              </a:rPr>
              <a:t>e</a:t>
            </a:r>
            <a:r>
              <a:rPr lang="fr-FR" sz="1000" cap="small" dirty="0">
                <a:latin typeface="Times New Roman" pitchFamily="18" charset="0"/>
                <a:cs typeface="Times New Roman" pitchFamily="18" charset="0"/>
              </a:rPr>
              <a:t> </a:t>
            </a:r>
            <a:r>
              <a:rPr lang="fr-FR" sz="1000" dirty="0">
                <a:latin typeface="Times New Roman" pitchFamily="18" charset="0"/>
                <a:cs typeface="Times New Roman" pitchFamily="18" charset="0"/>
              </a:rPr>
              <a:t>siècle. Ilya </a:t>
            </a:r>
            <a:r>
              <a:rPr lang="fr-FR" sz="1000" dirty="0" err="1">
                <a:latin typeface="Times New Roman" pitchFamily="18" charset="0"/>
                <a:cs typeface="Times New Roman" pitchFamily="18" charset="0"/>
              </a:rPr>
              <a:t>Répine</a:t>
            </a:r>
            <a:r>
              <a:rPr lang="fr-FR" sz="1000" dirty="0">
                <a:latin typeface="Times New Roman" pitchFamily="18" charset="0"/>
                <a:cs typeface="Times New Roman" pitchFamily="18" charset="0"/>
              </a:rPr>
              <a:t> en donne une des versions les plus célèbres en 1871, et Gustave Doré une gravure sur bois pour ses illustrations de la Bible.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Notre esquisse anonyme, est une huile sur papier qui date du début du </a:t>
            </a:r>
            <a:r>
              <a:rPr lang="fr-FR" sz="1000" cap="small" dirty="0">
                <a:latin typeface="Times New Roman" pitchFamily="18" charset="0"/>
                <a:cs typeface="Times New Roman" pitchFamily="18" charset="0"/>
              </a:rPr>
              <a:t>XIX</a:t>
            </a:r>
            <a:r>
              <a:rPr lang="fr-FR" sz="1000" baseline="30000" dirty="0">
                <a:latin typeface="Times New Roman" pitchFamily="18" charset="0"/>
                <a:cs typeface="Times New Roman" pitchFamily="18" charset="0"/>
              </a:rPr>
              <a:t>e</a:t>
            </a:r>
            <a:r>
              <a:rPr lang="fr-FR" sz="1000" cap="small" dirty="0">
                <a:latin typeface="Times New Roman" pitchFamily="18" charset="0"/>
                <a:cs typeface="Times New Roman" pitchFamily="18" charset="0"/>
              </a:rPr>
              <a:t> </a:t>
            </a:r>
            <a:r>
              <a:rPr lang="fr-FR" sz="1000" dirty="0">
                <a:latin typeface="Times New Roman" pitchFamily="18" charset="0"/>
                <a:cs typeface="Times New Roman" pitchFamily="18" charset="0"/>
              </a:rPr>
              <a:t> siècle, entre 1810 et 1820. Elle représente cet épisode, mais dans une composition  néoclassique encore typique de la fin du </a:t>
            </a:r>
            <a:r>
              <a:rPr lang="fr-FR" sz="1000" cap="small" dirty="0">
                <a:latin typeface="Times New Roman" pitchFamily="18" charset="0"/>
                <a:cs typeface="Times New Roman" pitchFamily="18" charset="0"/>
              </a:rPr>
              <a:t>XVIII</a:t>
            </a:r>
            <a:r>
              <a:rPr lang="fr-FR" sz="1000" baseline="30000" dirty="0">
                <a:latin typeface="Times New Roman" pitchFamily="18" charset="0"/>
                <a:cs typeface="Times New Roman" pitchFamily="18" charset="0"/>
              </a:rPr>
              <a:t>e </a:t>
            </a:r>
            <a:r>
              <a:rPr lang="fr-FR" sz="1000" dirty="0">
                <a:latin typeface="Times New Roman" pitchFamily="18" charset="0"/>
                <a:cs typeface="Times New Roman" pitchFamily="18" charset="0"/>
              </a:rPr>
              <a:t>siècle. Le Christ sur la gauche est entouré d’une multitude de personnages,  à l’extérieur des remparts de la cité. Au centre de la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composition </a:t>
            </a:r>
            <a:r>
              <a:rPr lang="fr-FR" sz="1000" dirty="0">
                <a:latin typeface="Times New Roman" pitchFamily="18" charset="0"/>
                <a:cs typeface="Times New Roman" pitchFamily="18" charset="0"/>
              </a:rPr>
              <a:t>un groupe de femmes encercle le brancard sur lequel la fille de </a:t>
            </a:r>
            <a:r>
              <a:rPr lang="fr-FR" sz="1000" dirty="0" err="1">
                <a:latin typeface="Times New Roman" pitchFamily="18" charset="0"/>
                <a:cs typeface="Times New Roman" pitchFamily="18" charset="0"/>
              </a:rPr>
              <a:t>Jaïre</a:t>
            </a:r>
            <a:r>
              <a:rPr lang="fr-FR" sz="1000" dirty="0">
                <a:latin typeface="Times New Roman" pitchFamily="18" charset="0"/>
                <a:cs typeface="Times New Roman" pitchFamily="18" charset="0"/>
              </a:rPr>
              <a:t> est allongée. </a:t>
            </a:r>
            <a:r>
              <a:rPr lang="fr-FR" sz="1000" dirty="0" smtClean="0">
                <a:latin typeface="Times New Roman" pitchFamily="18" charset="0"/>
                <a:cs typeface="Times New Roman" pitchFamily="18" charset="0"/>
              </a:rPr>
              <a:t>Le </a:t>
            </a:r>
            <a:r>
              <a:rPr lang="fr-FR" sz="1000" dirty="0">
                <a:latin typeface="Times New Roman" pitchFamily="18" charset="0"/>
                <a:cs typeface="Times New Roman" pitchFamily="18" charset="0"/>
              </a:rPr>
              <a:t>trait d’encre encore visible sous la couche de peinture à l’huile et l’état d’esquisse de l’ensemble ne sous-entendent pas forcément une réalisation de plus grande envergure. </a:t>
            </a:r>
          </a:p>
          <a:p>
            <a:pPr algn="just"/>
            <a:r>
              <a:rPr lang="fr-FR" sz="1000" dirty="0">
                <a:latin typeface="Times New Roman" pitchFamily="18" charset="0"/>
                <a:cs typeface="Times New Roman" pitchFamily="18" charset="0"/>
              </a:rPr>
              <a:t>Le style de cette œuvre rappelle celui des esquisses réalisées ces années-là dans l’atelier du peintre Jean Antoine Gros. </a:t>
            </a: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666380" y="1210531"/>
            <a:ext cx="4968352" cy="1416453"/>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33</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smtClean="0">
              <a:solidFill>
                <a:srgbClr val="A20000"/>
              </a:solidFill>
              <a:latin typeface="Times New Roman" pitchFamily="18" charset="0"/>
              <a:ea typeface="Times New Roman" pitchFamily="18" charset="0"/>
              <a:cs typeface="Times New Roman" pitchFamily="18" charset="0"/>
            </a:endParaRPr>
          </a:p>
          <a:p>
            <a:pPr eaLnBrk="0" fontAlgn="base" hangingPunct="0">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ANONYME</a:t>
            </a:r>
            <a:r>
              <a:rPr lang="fr-FR" sz="1400" dirty="0" smtClean="0">
                <a:solidFill>
                  <a:srgbClr val="920000"/>
                </a:solidFill>
                <a:latin typeface="Times New Roman" pitchFamily="18" charset="0"/>
                <a:ea typeface="Times New Roman" pitchFamily="18" charset="0"/>
                <a:cs typeface="Times New Roman" pitchFamily="18" charset="0"/>
              </a:rPr>
              <a:t> XIXe</a:t>
            </a:r>
          </a:p>
          <a:p>
            <a:pPr>
              <a:lnSpc>
                <a:spcPct val="120000"/>
              </a:lnSpc>
              <a:spcAft>
                <a:spcPts val="1000"/>
              </a:spcAft>
            </a:pPr>
            <a:r>
              <a:rPr lang="fr-FR" sz="1200" i="1" dirty="0" smtClean="0">
                <a:latin typeface="Times New Roman" pitchFamily="18" charset="0"/>
                <a:cs typeface="Times New Roman" pitchFamily="18" charset="0"/>
              </a:rPr>
              <a:t>La </a:t>
            </a:r>
            <a:r>
              <a:rPr lang="fr-FR" sz="1200" i="1" dirty="0">
                <a:latin typeface="Times New Roman" pitchFamily="18" charset="0"/>
                <a:cs typeface="Times New Roman" pitchFamily="18" charset="0"/>
              </a:rPr>
              <a:t>résurrection de la fille de </a:t>
            </a:r>
            <a:r>
              <a:rPr lang="fr-FR" sz="1200" i="1" dirty="0" err="1">
                <a:latin typeface="Times New Roman" pitchFamily="18" charset="0"/>
                <a:cs typeface="Times New Roman" pitchFamily="18" charset="0"/>
              </a:rPr>
              <a:t>Jaïre</a:t>
            </a:r>
            <a:r>
              <a:rPr lang="fr-FR" sz="1200" dirty="0">
                <a:latin typeface="Times New Roman" pitchFamily="18" charset="0"/>
                <a:cs typeface="Times New Roman" pitchFamily="18" charset="0"/>
              </a:rPr>
              <a:t> </a:t>
            </a:r>
            <a:r>
              <a:rPr lang="fr-FR" sz="1200" i="1" dirty="0" smtClean="0">
                <a:uFill>
                  <a:solidFill>
                    <a:srgbClr val="FF0000"/>
                  </a:solidFill>
                </a:uFill>
                <a:latin typeface="Times New Roman" pitchFamily="18" charset="0"/>
                <a:ea typeface="Calibri"/>
                <a:cs typeface="Times New Roman" pitchFamily="18" charset="0"/>
              </a:rPr>
              <a:t>, </a:t>
            </a:r>
            <a:r>
              <a:rPr lang="fr-FR" sz="1200" dirty="0" smtClean="0">
                <a:uFill>
                  <a:solidFill>
                    <a:srgbClr val="FF0000"/>
                  </a:solidFill>
                </a:uFill>
                <a:latin typeface="Times New Roman" pitchFamily="18" charset="0"/>
                <a:ea typeface="Calibri"/>
                <a:cs typeface="Times New Roman" pitchFamily="18" charset="0"/>
              </a:rPr>
              <a:t>vers 1820</a:t>
            </a:r>
            <a:br>
              <a:rPr lang="fr-FR" sz="1200" dirty="0" smtClean="0">
                <a:uFill>
                  <a:solidFill>
                    <a:srgbClr val="FF0000"/>
                  </a:solidFill>
                </a:uFill>
                <a:latin typeface="Times New Roman" pitchFamily="18" charset="0"/>
                <a:ea typeface="Calibri"/>
                <a:cs typeface="Times New Roman" pitchFamily="18" charset="0"/>
              </a:rPr>
            </a:br>
            <a:r>
              <a:rPr lang="fr-FR" sz="1200" dirty="0" smtClean="0">
                <a:uFill>
                  <a:solidFill>
                    <a:srgbClr val="FF0000"/>
                  </a:solidFill>
                </a:uFill>
                <a:latin typeface="Times New Roman" pitchFamily="18" charset="0"/>
                <a:ea typeface="Calibri"/>
                <a:cs typeface="Times New Roman" pitchFamily="18" charset="0"/>
              </a:rPr>
              <a:t>Huile sur papier marouflée sur carton</a:t>
            </a:r>
            <a:br>
              <a:rPr lang="fr-FR" sz="1200" dirty="0" smtClean="0">
                <a:uFill>
                  <a:solidFill>
                    <a:srgbClr val="FF0000"/>
                  </a:solidFill>
                </a:uFill>
                <a:latin typeface="Times New Roman" pitchFamily="18" charset="0"/>
                <a:ea typeface="Calibri"/>
                <a:cs typeface="Times New Roman" pitchFamily="18" charset="0"/>
              </a:rPr>
            </a:br>
            <a:r>
              <a:rPr lang="fr-FR" sz="1200" dirty="0" smtClean="0">
                <a:uFill>
                  <a:solidFill>
                    <a:srgbClr val="FF0000"/>
                  </a:solidFill>
                </a:uFill>
                <a:latin typeface="Times New Roman" pitchFamily="18" charset="0"/>
                <a:ea typeface="Calibri"/>
                <a:cs typeface="Times New Roman" pitchFamily="18" charset="0"/>
              </a:rPr>
              <a:t>26,5 X 35,5 cm</a:t>
            </a:r>
            <a:endParaRPr lang="fr-FR" sz="1200" dirty="0">
              <a:uFill>
                <a:solidFill>
                  <a:srgbClr val="FF0000"/>
                </a:solidFill>
              </a:uFill>
              <a:latin typeface="Times New Roman" pitchFamily="18" charset="0"/>
              <a:ea typeface="Calibri"/>
              <a:cs typeface="Times New Roman" pitchFamily="18" charset="0"/>
            </a:endParaRPr>
          </a:p>
        </p:txBody>
      </p:sp>
      <p:pic>
        <p:nvPicPr>
          <p:cNvPr id="19458" name="Picture 2" descr="C:\Users\Raphaël\Pictures\Eye-Fi\IMG_1439.JPG"/>
          <p:cNvPicPr>
            <a:picLocks noChangeAspect="1" noChangeArrowheads="1"/>
          </p:cNvPicPr>
          <p:nvPr/>
        </p:nvPicPr>
        <p:blipFill>
          <a:blip r:embed="rId3" cstate="print"/>
          <a:srcRect/>
          <a:stretch>
            <a:fillRect/>
          </a:stretch>
        </p:blipFill>
        <p:spPr bwMode="auto">
          <a:xfrm>
            <a:off x="6169373" y="540271"/>
            <a:ext cx="3641823" cy="2664296"/>
          </a:xfrm>
          <a:prstGeom prst="rect">
            <a:avLst/>
          </a:prstGeom>
          <a:noFill/>
        </p:spPr>
      </p:pic>
      <p:pic>
        <p:nvPicPr>
          <p:cNvPr id="19459" name="Picture 3" descr="C:\Users\Raphaël\Pictures\Eye-Fi\IMG_1439.JPG"/>
          <p:cNvPicPr>
            <a:picLocks noChangeAspect="1" noChangeArrowheads="1"/>
          </p:cNvPicPr>
          <p:nvPr/>
        </p:nvPicPr>
        <p:blipFill>
          <a:blip r:embed="rId4" cstate="print"/>
          <a:srcRect l="24222" t="26192" r="40246" b="27144"/>
          <a:stretch>
            <a:fillRect/>
          </a:stretch>
        </p:blipFill>
        <p:spPr bwMode="auto">
          <a:xfrm>
            <a:off x="6858868" y="4860751"/>
            <a:ext cx="2088232" cy="200634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78781" y="3383671"/>
            <a:ext cx="9852495" cy="3600499"/>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fontAlgn="base">
              <a:spcBef>
                <a:spcPct val="0"/>
              </a:spcBef>
              <a:spcAft>
                <a:spcPct val="0"/>
              </a:spcAft>
            </a:pPr>
            <a:r>
              <a:rPr lang="fr-FR" sz="1000" dirty="0">
                <a:latin typeface="Times New Roman" pitchFamily="18" charset="0"/>
                <a:ea typeface="Times New Roman" pitchFamily="18" charset="0"/>
                <a:cs typeface="Times New Roman" pitchFamily="18" charset="0"/>
              </a:rPr>
              <a:t>Philoctète fut le fidèle compagnon d'Héraclès qui en mourant, lui laissa ses redoutables flèches. Les Grecs, sur le point de partir pour le siège de Troie, lui envoyèrent des députés pour apprendre en quel lieu ces flèches étaient cachées. Philoctète, tenu normalement au secret, leur montra cependant avec le pied l'endroit où il avait inhumé Héraclès et avoua qu'il avait ses armes en son pouvoir. Pendant son voyage vers Troie, une de ces flèches tomba sur son pied dénonciateur. Il s'y forma un ulcère dont l’odeur était si infecte qu'Ulysse abandonna le malheureux compagnon sur l'île de Lemnos. Après la mort d'Achille, les Grecs virent qu'il était impossible de prendre la ville sans les flèches de Philoctète. Ulysse, celui-là même qui l’avait abandonné, se chargea d'aller le chercher et de le ramener avec le concours de </a:t>
            </a:r>
            <a:r>
              <a:rPr lang="fr-FR" sz="1000" dirty="0" err="1">
                <a:latin typeface="Times New Roman" pitchFamily="18" charset="0"/>
                <a:ea typeface="Times New Roman" pitchFamily="18" charset="0"/>
                <a:cs typeface="Times New Roman" pitchFamily="18" charset="0"/>
              </a:rPr>
              <a:t>Néoptolème</a:t>
            </a:r>
            <a:r>
              <a:rPr lang="fr-FR" sz="1000" dirty="0">
                <a:latin typeface="Times New Roman" pitchFamily="18" charset="0"/>
                <a:ea typeface="Times New Roman" pitchFamily="18" charset="0"/>
                <a:cs typeface="Times New Roman" pitchFamily="18" charset="0"/>
              </a:rPr>
              <a:t>. A leur arrivée, l’esprit vengeur de Philoctète le poussa à menacer Ulysse de ses flèches mais il fut retenu par </a:t>
            </a:r>
            <a:r>
              <a:rPr lang="fr-FR" sz="1000" dirty="0" err="1">
                <a:latin typeface="Times New Roman" pitchFamily="18" charset="0"/>
                <a:ea typeface="Times New Roman" pitchFamily="18" charset="0"/>
                <a:cs typeface="Times New Roman" pitchFamily="18" charset="0"/>
              </a:rPr>
              <a:t>Néoptolème</a:t>
            </a:r>
            <a:r>
              <a:rPr lang="fr-FR" sz="1000" dirty="0">
                <a:latin typeface="Times New Roman" pitchFamily="18" charset="0"/>
                <a:ea typeface="Times New Roman" pitchFamily="18" charset="0"/>
                <a:cs typeface="Times New Roman" pitchFamily="18" charset="0"/>
              </a:rPr>
              <a:t>. C’est ce dernier épisode qui est choisi comme sujet définitif du Grand Prix de Rome en 1828. </a:t>
            </a:r>
          </a:p>
          <a:p>
            <a:pPr algn="just" fontAlgn="base">
              <a:spcBef>
                <a:spcPct val="0"/>
              </a:spcBef>
              <a:spcAft>
                <a:spcPct val="0"/>
              </a:spcAft>
            </a:pPr>
            <a:endParaRPr lang="fr-FR" sz="1000" dirty="0">
              <a:latin typeface="Times New Roman" pitchFamily="18" charset="0"/>
              <a:ea typeface="Times New Roman" pitchFamily="18" charset="0"/>
              <a:cs typeface="Times New Roman" pitchFamily="18" charset="0"/>
            </a:endParaRPr>
          </a:p>
          <a:p>
            <a:pPr algn="just" eaLnBrk="0" fontAlgn="base" hangingPunct="0">
              <a:spcBef>
                <a:spcPct val="0"/>
              </a:spcBef>
              <a:spcAft>
                <a:spcPct val="0"/>
              </a:spcAft>
            </a:pPr>
            <a:r>
              <a:rPr lang="fr-FR" sz="1000" dirty="0">
                <a:latin typeface="Times New Roman" pitchFamily="18" charset="0"/>
                <a:ea typeface="Times New Roman" pitchFamily="18" charset="0"/>
                <a:cs typeface="Times New Roman" pitchFamily="18" charset="0"/>
              </a:rPr>
              <a:t>L’École des Beaux-arts </a:t>
            </a:r>
            <a:r>
              <a:rPr lang="fr-FR" sz="1000" dirty="0" smtClean="0">
                <a:latin typeface="Times New Roman" pitchFamily="18" charset="0"/>
                <a:ea typeface="Times New Roman" pitchFamily="18" charset="0"/>
                <a:cs typeface="Times New Roman" pitchFamily="18" charset="0"/>
              </a:rPr>
              <a:t>conserve sept des dix </a:t>
            </a:r>
            <a:r>
              <a:rPr lang="fr-FR" sz="1000" dirty="0">
                <a:latin typeface="Times New Roman" pitchFamily="18" charset="0"/>
                <a:ea typeface="Times New Roman" pitchFamily="18" charset="0"/>
                <a:cs typeface="Times New Roman" pitchFamily="18" charset="0"/>
              </a:rPr>
              <a:t>compositions des finalistes, sept calques d’après les esquisses, signés par leurs auteurs et contresignés par Mérimée</a:t>
            </a:r>
            <a:r>
              <a:rPr lang="fr-FR" sz="1000" dirty="0">
                <a:solidFill>
                  <a:srgbClr val="FF0000"/>
                </a:solidFill>
                <a:latin typeface="Times New Roman" pitchFamily="18" charset="0"/>
                <a:ea typeface="Times New Roman" pitchFamily="18" charset="0"/>
                <a:cs typeface="Times New Roman" pitchFamily="18" charset="0"/>
              </a:rPr>
              <a:t>. </a:t>
            </a:r>
          </a:p>
          <a:p>
            <a:pPr algn="just" eaLnBrk="0" fontAlgn="base" hangingPunct="0">
              <a:spcBef>
                <a:spcPct val="0"/>
              </a:spcBef>
              <a:spcAft>
                <a:spcPct val="0"/>
              </a:spcAft>
            </a:pPr>
            <a:r>
              <a:rPr lang="fr-FR" sz="1000" dirty="0">
                <a:latin typeface="Times New Roman" pitchFamily="18" charset="0"/>
                <a:ea typeface="Times New Roman" pitchFamily="18" charset="0"/>
                <a:cs typeface="Times New Roman" pitchFamily="18" charset="0"/>
              </a:rPr>
              <a:t>Notre esquisse présente un décor et des personnages conformes au sujet. Il présente en revanche une variation importante : Philoctète ne tient plus son arc</a:t>
            </a:r>
            <a:r>
              <a:rPr lang="fr-FR" sz="1000" dirty="0" smtClean="0">
                <a:latin typeface="Times New Roman" pitchFamily="18" charset="0"/>
                <a:ea typeface="Times New Roman" pitchFamily="18" charset="0"/>
                <a:cs typeface="Times New Roman" pitchFamily="18" charset="0"/>
              </a:rPr>
              <a:t>.</a:t>
            </a:r>
            <a:endParaRPr lang="fr-FR" sz="1000" dirty="0">
              <a:latin typeface="Times New Roman" pitchFamily="18" charset="0"/>
              <a:ea typeface="Times New Roman" pitchFamily="18" charset="0"/>
              <a:cs typeface="Times New Roman" pitchFamily="18" charset="0"/>
            </a:endParaRPr>
          </a:p>
          <a:p>
            <a:pPr algn="just" eaLnBrk="0" fontAlgn="base" hangingPunct="0">
              <a:spcBef>
                <a:spcPct val="0"/>
              </a:spcBef>
              <a:spcAft>
                <a:spcPct val="0"/>
              </a:spcAft>
            </a:pPr>
            <a:r>
              <a:rPr lang="fr-FR" sz="1000" dirty="0">
                <a:latin typeface="Times New Roman" pitchFamily="18" charset="0"/>
                <a:ea typeface="Times New Roman" pitchFamily="18" charset="0"/>
                <a:cs typeface="Times New Roman" pitchFamily="18" charset="0"/>
              </a:rPr>
              <a:t> Il arrivait </a:t>
            </a:r>
            <a:r>
              <a:rPr lang="fr-FR" sz="1000" dirty="0" smtClean="0">
                <a:latin typeface="Times New Roman" pitchFamily="18" charset="0"/>
                <a:ea typeface="Times New Roman" pitchFamily="18" charset="0"/>
                <a:cs typeface="Times New Roman" pitchFamily="18" charset="0"/>
              </a:rPr>
              <a:t>souvent </a:t>
            </a:r>
            <a:r>
              <a:rPr lang="fr-FR" sz="1000" dirty="0">
                <a:latin typeface="Times New Roman" pitchFamily="18" charset="0"/>
                <a:ea typeface="Times New Roman" pitchFamily="18" charset="0"/>
                <a:cs typeface="Times New Roman" pitchFamily="18" charset="0"/>
              </a:rPr>
              <a:t>que des candidats déçus du premier essai traitent à posteriori le sujet définitif en guise d’entraînement et d’une manière similaire. De même, les différents professeurs de l’école pouvaient donner les sujets de l’année précédente à leurs élèves comme exercice en préparation pour le concours suivant. </a:t>
            </a:r>
          </a:p>
          <a:p>
            <a:pPr algn="just" eaLnBrk="0" fontAlgn="base" hangingPunct="0">
              <a:spcBef>
                <a:spcPct val="0"/>
              </a:spcBef>
              <a:spcAft>
                <a:spcPct val="0"/>
              </a:spcAft>
            </a:pPr>
            <a:r>
              <a:rPr lang="fr-FR" sz="1000" dirty="0">
                <a:latin typeface="Times New Roman" pitchFamily="18" charset="0"/>
                <a:ea typeface="Times New Roman" pitchFamily="18" charset="0"/>
                <a:cs typeface="Times New Roman" pitchFamily="18" charset="0"/>
              </a:rPr>
              <a:t>Notre peinture, qui peut être datée des années 1828 à 1830 tant par son sujet et sa technique que par son style général, peut </a:t>
            </a:r>
            <a:r>
              <a:rPr lang="fr-FR" sz="1000" dirty="0" smtClean="0">
                <a:latin typeface="Times New Roman" pitchFamily="18" charset="0"/>
                <a:ea typeface="Times New Roman" pitchFamily="18" charset="0"/>
                <a:cs typeface="Times New Roman" pitchFamily="18" charset="0"/>
              </a:rPr>
              <a:t>être, le </a:t>
            </a:r>
            <a:r>
              <a:rPr lang="fr-FR" sz="1000" dirty="0">
                <a:latin typeface="Times New Roman" pitchFamily="18" charset="0"/>
                <a:ea typeface="Times New Roman" pitchFamily="18" charset="0"/>
                <a:cs typeface="Times New Roman" pitchFamily="18" charset="0"/>
              </a:rPr>
              <a:t>résultat d’un de ces exercices de l’École des Beaux-arts.  </a:t>
            </a:r>
          </a:p>
          <a:p>
            <a:pPr algn="just" eaLnBrk="0" fontAlgn="base" hangingPunct="0">
              <a:spcBef>
                <a:spcPct val="0"/>
              </a:spcBef>
              <a:spcAft>
                <a:spcPct val="0"/>
              </a:spcAft>
            </a:pPr>
            <a:r>
              <a:rPr lang="fr-FR" sz="1000" dirty="0">
                <a:latin typeface="Times New Roman" pitchFamily="18" charset="0"/>
                <a:ea typeface="Times New Roman" pitchFamily="18" charset="0"/>
                <a:cs typeface="Times New Roman" pitchFamily="18" charset="0"/>
              </a:rPr>
              <a:t> </a:t>
            </a:r>
          </a:p>
          <a:p>
            <a:pPr eaLnBrk="0" fontAlgn="base" hangingPunct="0">
              <a:spcBef>
                <a:spcPct val="0"/>
              </a:spcBef>
              <a:spcAft>
                <a:spcPct val="0"/>
              </a:spcAft>
            </a:pPr>
            <a:endParaRPr lang="fr-FR" sz="1000" dirty="0">
              <a:latin typeface="Times New Roman" pitchFamily="18" charset="0"/>
              <a:cs typeface="Times New Roman" pitchFamily="18" charset="0"/>
            </a:endParaRPr>
          </a:p>
        </p:txBody>
      </p:sp>
      <p:pic>
        <p:nvPicPr>
          <p:cNvPr id="6" name="Image 5" descr="C:\Users\Raphaël\Pictures\Eye-Fi\IMG_1115.JPG"/>
          <p:cNvPicPr>
            <a:picLocks noChangeAspect="1"/>
          </p:cNvPicPr>
          <p:nvPr/>
        </p:nvPicPr>
        <p:blipFill>
          <a:blip r:embed="rId3" cstate="print"/>
          <a:srcRect l="3015" t="5917" r="8194" b="-160"/>
          <a:stretch>
            <a:fillRect/>
          </a:stretch>
        </p:blipFill>
        <p:spPr bwMode="auto">
          <a:xfrm>
            <a:off x="6149292" y="366769"/>
            <a:ext cx="3661904" cy="2622994"/>
          </a:xfrm>
          <a:prstGeom prst="rect">
            <a:avLst/>
          </a:prstGeom>
          <a:noFill/>
          <a:ln w="9525">
            <a:noFill/>
            <a:miter lim="800000"/>
            <a:headEnd/>
            <a:tailEnd/>
          </a:ln>
        </p:spPr>
      </p:pic>
      <p:sp>
        <p:nvSpPr>
          <p:cNvPr id="1026" name="Rectangle 2"/>
          <p:cNvSpPr>
            <a:spLocks noChangeArrowheads="1"/>
          </p:cNvSpPr>
          <p:nvPr/>
        </p:nvSpPr>
        <p:spPr bwMode="auto">
          <a:xfrm>
            <a:off x="666380" y="1188989"/>
            <a:ext cx="4968352" cy="14595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34</a:t>
            </a:r>
            <a:endParaRPr lang="fr-FR" sz="1400" dirty="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ea typeface="Times New Roman" pitchFamily="18" charset="0"/>
              <a:cs typeface="Times New Roman" pitchFamily="18" charset="0"/>
            </a:endParaRPr>
          </a:p>
          <a:p>
            <a:pPr eaLnBrk="0" fontAlgn="base" hangingPunct="0">
              <a:lnSpc>
                <a:spcPct val="120000"/>
              </a:lnSpc>
              <a:spcBef>
                <a:spcPct val="0"/>
              </a:spcBef>
              <a:spcAft>
                <a:spcPct val="0"/>
              </a:spcAft>
            </a:pPr>
            <a:r>
              <a:rPr lang="fr-FR" sz="1400" dirty="0">
                <a:solidFill>
                  <a:srgbClr val="A20000"/>
                </a:solidFill>
                <a:latin typeface="Times New Roman" pitchFamily="18" charset="0"/>
                <a:ea typeface="Times New Roman" pitchFamily="18" charset="0"/>
                <a:cs typeface="Times New Roman" pitchFamily="18" charset="0"/>
              </a:rPr>
              <a:t>ANONYME</a:t>
            </a:r>
            <a:r>
              <a:rPr lang="fr-FR" sz="1400" dirty="0">
                <a:solidFill>
                  <a:srgbClr val="920000"/>
                </a:solidFill>
                <a:latin typeface="Times New Roman" pitchFamily="18" charset="0"/>
                <a:ea typeface="Times New Roman" pitchFamily="18" charset="0"/>
                <a:cs typeface="Times New Roman" pitchFamily="18" charset="0"/>
              </a:rPr>
              <a:t> XIXe</a:t>
            </a:r>
          </a:p>
          <a:p>
            <a:pPr eaLnBrk="0" fontAlgn="base" hangingPunct="0">
              <a:lnSpc>
                <a:spcPct val="120000"/>
              </a:lnSpc>
              <a:spcBef>
                <a:spcPct val="0"/>
              </a:spcBef>
              <a:spcAft>
                <a:spcPct val="0"/>
              </a:spcAft>
            </a:pPr>
            <a:r>
              <a:rPr lang="fr-FR" sz="1200" i="1" dirty="0" smtClean="0">
                <a:solidFill>
                  <a:srgbClr val="000000"/>
                </a:solidFill>
                <a:latin typeface="Times New Roman" pitchFamily="18" charset="0"/>
                <a:ea typeface="Times New Roman" pitchFamily="18" charset="0"/>
                <a:cs typeface="Times New Roman" pitchFamily="18" charset="0"/>
              </a:rPr>
              <a:t>Ulysse </a:t>
            </a:r>
            <a:r>
              <a:rPr lang="fr-FR" sz="1200" i="1" dirty="0">
                <a:solidFill>
                  <a:srgbClr val="000000"/>
                </a:solidFill>
                <a:latin typeface="Times New Roman" pitchFamily="18" charset="0"/>
                <a:ea typeface="Times New Roman" pitchFamily="18" charset="0"/>
                <a:cs typeface="Times New Roman" pitchFamily="18" charset="0"/>
              </a:rPr>
              <a:t>et </a:t>
            </a:r>
            <a:r>
              <a:rPr lang="fr-FR" sz="1200" i="1" dirty="0" err="1">
                <a:solidFill>
                  <a:srgbClr val="000000"/>
                </a:solidFill>
                <a:latin typeface="Times New Roman" pitchFamily="18" charset="0"/>
                <a:ea typeface="Times New Roman" pitchFamily="18" charset="0"/>
                <a:cs typeface="Times New Roman" pitchFamily="18" charset="0"/>
              </a:rPr>
              <a:t>Néoptolème</a:t>
            </a:r>
            <a:r>
              <a:rPr lang="fr-FR" sz="1200" i="1" dirty="0">
                <a:solidFill>
                  <a:srgbClr val="000000"/>
                </a:solidFill>
                <a:latin typeface="Times New Roman" pitchFamily="18" charset="0"/>
                <a:ea typeface="Times New Roman" pitchFamily="18" charset="0"/>
                <a:cs typeface="Times New Roman" pitchFamily="18" charset="0"/>
              </a:rPr>
              <a:t> enlevant à Philoctète les flèches d'Hercule</a:t>
            </a:r>
            <a:r>
              <a:rPr lang="fr-FR" sz="1200" i="1" dirty="0">
                <a:latin typeface="Times New Roman" pitchFamily="18" charset="0"/>
                <a:ea typeface="Times New Roman" pitchFamily="18" charset="0"/>
                <a:cs typeface="Times New Roman" pitchFamily="18" charset="0"/>
              </a:rPr>
              <a:t>,</a:t>
            </a:r>
            <a:endParaRPr lang="fr-FR" sz="1200" dirty="0">
              <a:latin typeface="Times New Roman" pitchFamily="18" charset="0"/>
              <a:ea typeface="Times New Roman" pitchFamily="18" charset="0"/>
              <a:cs typeface="Times New Roman" pitchFamily="18" charset="0"/>
            </a:endParaRPr>
          </a:p>
          <a:p>
            <a:pPr eaLnBrk="0" fontAlgn="base" hangingPunct="0">
              <a:lnSpc>
                <a:spcPct val="120000"/>
              </a:lnSpc>
              <a:spcBef>
                <a:spcPct val="0"/>
              </a:spcBef>
              <a:spcAft>
                <a:spcPct val="0"/>
              </a:spcAft>
            </a:pPr>
            <a:r>
              <a:rPr lang="fr-FR" sz="1200" dirty="0">
                <a:latin typeface="Times New Roman" pitchFamily="18" charset="0"/>
                <a:ea typeface="Times New Roman" pitchFamily="18" charset="0"/>
                <a:cs typeface="Times New Roman" pitchFamily="18" charset="0"/>
              </a:rPr>
              <a:t>Huile sur toile</a:t>
            </a:r>
          </a:p>
          <a:p>
            <a:pPr eaLnBrk="0" fontAlgn="base" hangingPunct="0">
              <a:lnSpc>
                <a:spcPct val="120000"/>
              </a:lnSpc>
              <a:spcBef>
                <a:spcPct val="0"/>
              </a:spcBef>
              <a:spcAft>
                <a:spcPct val="0"/>
              </a:spcAft>
            </a:pPr>
            <a:r>
              <a:rPr lang="fr-FR" sz="1200" dirty="0">
                <a:latin typeface="Times New Roman" pitchFamily="18" charset="0"/>
                <a:ea typeface="Times New Roman" pitchFamily="18" charset="0"/>
                <a:cs typeface="Times New Roman" pitchFamily="18" charset="0"/>
              </a:rPr>
              <a:t>35 x 27 cm  </a:t>
            </a:r>
            <a:endParaRPr lang="fr-FR" sz="1200" dirty="0">
              <a:latin typeface="Times New Roman" pitchFamily="18" charset="0"/>
              <a:cs typeface="Times New Roman" pitchFamily="18" charset="0"/>
            </a:endParaRPr>
          </a:p>
        </p:txBody>
      </p:sp>
      <p:pic>
        <p:nvPicPr>
          <p:cNvPr id="5" name="Image 4" descr="C:\Users\Raphaël\Pictures\Eye-Fi\IMG_1115.JPG"/>
          <p:cNvPicPr>
            <a:picLocks noChangeAspect="1"/>
          </p:cNvPicPr>
          <p:nvPr/>
        </p:nvPicPr>
        <p:blipFill>
          <a:blip r:embed="rId3" cstate="print"/>
          <a:srcRect l="44919" t="13679" r="23653" b="42338"/>
          <a:stretch>
            <a:fillRect/>
          </a:stretch>
        </p:blipFill>
        <p:spPr bwMode="auto">
          <a:xfrm>
            <a:off x="7074892" y="4212679"/>
            <a:ext cx="2147533" cy="20282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6773" y="3132559"/>
            <a:ext cx="9852495" cy="3960440"/>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De style néogrec, cette esquisse peinte répond à la consigne du sujet définitif du Prix de Rome de 1846, année où aucun des dix candidats finalistes ne reçut le premier prix. Les archives de l’École des Beaux-arts donnent une description assez détaillée des compositions des principaux concurrents. Plusieurs détails nous permettent de penser que cette peinture est celle de Gustave Boulanger. </a:t>
            </a:r>
          </a:p>
          <a:p>
            <a:pPr algn="just"/>
            <a:r>
              <a:rPr lang="fr-FR" sz="1000" dirty="0">
                <a:latin typeface="Times New Roman" pitchFamily="18" charset="0"/>
                <a:cs typeface="Times New Roman" pitchFamily="18" charset="0"/>
              </a:rPr>
              <a:t>« L’œuvre de M. Boulanger, assez bien conçue, est dessinée d’une manière satisfaisante, mais l’expression de la figure du médecin et de celle de l’esclave qui soulève Alexandre est commune. Le cou d’Alexandre est d’une longueur démesurée. La nuance jaunâtre des chairs ne donne aucune idée de la blancheur du héros macédonien.[…] L’esclave assis au pied du lit est un morceau remarquable qui compense très avantageusement les parties faibles. » </a:t>
            </a:r>
            <a:r>
              <a:rPr lang="fr-FR" sz="900" i="1" dirty="0" smtClean="0">
                <a:latin typeface="Times New Roman" pitchFamily="18" charset="0"/>
                <a:cs typeface="Times New Roman" pitchFamily="18" charset="0"/>
              </a:rPr>
              <a:t>Le Journal des artistes</a:t>
            </a:r>
            <a:r>
              <a:rPr lang="fr-FR" sz="900" dirty="0" smtClean="0">
                <a:latin typeface="Times New Roman" pitchFamily="18" charset="0"/>
                <a:cs typeface="Times New Roman" pitchFamily="18" charset="0"/>
              </a:rPr>
              <a:t> du 27 septembre 1846, pp.117-120 </a:t>
            </a:r>
          </a:p>
          <a:p>
            <a:pPr algn="just"/>
            <a:endParaRPr lang="fr-FR" sz="9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On peut lire plus loin que seuls trois candidats dont Gustave Boulanger « ont indiqué le léger mouvement de cou vers l’épaule gauche » et que dans la totalité des œuvres décrites hormis celle de Boulanger, Alexandre a fini de boire et tend la coupe à un serviteur. </a:t>
            </a:r>
          </a:p>
          <a:p>
            <a:pPr algn="just"/>
            <a:endParaRPr lang="fr-FR" sz="1000" dirty="0" smtClean="0">
              <a:latin typeface="Times New Roman" pitchFamily="18" charset="0"/>
              <a:cs typeface="Times New Roman" pitchFamily="18" charset="0"/>
            </a:endParaRPr>
          </a:p>
          <a:p>
            <a:pPr algn="just"/>
            <a:r>
              <a:rPr lang="fr-FR" sz="1000" dirty="0" smtClean="0">
                <a:latin typeface="Times New Roman" pitchFamily="18" charset="0"/>
                <a:cs typeface="Times New Roman" pitchFamily="18" charset="0"/>
              </a:rPr>
              <a:t>D’origine </a:t>
            </a:r>
            <a:r>
              <a:rPr lang="fr-FR" sz="1000" dirty="0">
                <a:latin typeface="Times New Roman" pitchFamily="18" charset="0"/>
                <a:cs typeface="Times New Roman" pitchFamily="18" charset="0"/>
              </a:rPr>
              <a:t>créole, Gustave Boulanger rentre en 1840 dans l’atelier de Paul Delaroche. Sous la direction du maître, il participe à l’éclosion d’un groupe de jeunes artistes dont Jean-Léon Gérôme qui fait figure de chef de file avec </a:t>
            </a:r>
            <a:r>
              <a:rPr lang="fr-FR" sz="1000" dirty="0" err="1">
                <a:latin typeface="Times New Roman" pitchFamily="18" charset="0"/>
                <a:cs typeface="Times New Roman" pitchFamily="18" charset="0"/>
              </a:rPr>
              <a:t>Picou</a:t>
            </a:r>
            <a:r>
              <a:rPr lang="fr-FR" sz="1000" dirty="0">
                <a:latin typeface="Times New Roman" pitchFamily="18" charset="0"/>
                <a:cs typeface="Times New Roman" pitchFamily="18" charset="0"/>
              </a:rPr>
              <a:t>, Hamon et Jalabert. De leur goût prononcé pour la reconstitution archéologique de l’antiquité, on leur a donné le nom de </a:t>
            </a:r>
            <a:r>
              <a:rPr lang="fr-FR" sz="1000" dirty="0" smtClean="0">
                <a:latin typeface="Times New Roman" pitchFamily="18" charset="0"/>
                <a:cs typeface="Times New Roman" pitchFamily="18" charset="0"/>
              </a:rPr>
              <a:t>néogrecs. 1846 </a:t>
            </a:r>
            <a:r>
              <a:rPr lang="fr-FR" sz="1000" dirty="0">
                <a:latin typeface="Times New Roman" pitchFamily="18" charset="0"/>
                <a:cs typeface="Times New Roman" pitchFamily="18" charset="0"/>
              </a:rPr>
              <a:t>est l’année de sa première tentative pour le Prix de Rome qu’il obtiendra finalement en 1849 après un second prix ex aequo avec </a:t>
            </a:r>
            <a:r>
              <a:rPr lang="fr-FR" sz="1000" dirty="0" err="1">
                <a:latin typeface="Times New Roman" pitchFamily="18" charset="0"/>
                <a:cs typeface="Times New Roman" pitchFamily="18" charset="0"/>
              </a:rPr>
              <a:t>Bouguereau</a:t>
            </a:r>
            <a:r>
              <a:rPr lang="fr-FR" sz="1000" dirty="0">
                <a:latin typeface="Times New Roman" pitchFamily="18" charset="0"/>
                <a:cs typeface="Times New Roman" pitchFamily="18" charset="0"/>
              </a:rPr>
              <a:t> en 1848. </a:t>
            </a:r>
            <a:endParaRPr lang="fr-FR" sz="1000" dirty="0" smtClean="0">
              <a:latin typeface="Times New Roman" pitchFamily="18" charset="0"/>
              <a:cs typeface="Times New Roman" pitchFamily="18" charset="0"/>
            </a:endParaRPr>
          </a:p>
          <a:p>
            <a:pPr algn="just"/>
            <a:endParaRPr lang="fr-FR" sz="1000" dirty="0">
              <a:latin typeface="Times New Roman" pitchFamily="18" charset="0"/>
              <a:cs typeface="Times New Roman" pitchFamily="18" charset="0"/>
            </a:endParaRPr>
          </a:p>
          <a:p>
            <a:pPr algn="just"/>
            <a:r>
              <a:rPr lang="fr-FR" sz="1000" dirty="0">
                <a:latin typeface="Times New Roman" pitchFamily="18" charset="0"/>
                <a:cs typeface="Times New Roman" pitchFamily="18" charset="0"/>
              </a:rPr>
              <a:t>Le sujet de 1846, traité par Gustave Boulanger dans notre esquisse, s’inspire d’un épisode de la vie d’Alexandre.  </a:t>
            </a:r>
            <a:r>
              <a:rPr lang="fr-FR" sz="1000" dirty="0" smtClean="0">
                <a:latin typeface="Times New Roman" pitchFamily="18" charset="0"/>
                <a:cs typeface="Times New Roman" pitchFamily="18" charset="0"/>
              </a:rPr>
              <a:t>Alexandre </a:t>
            </a:r>
            <a:r>
              <a:rPr lang="fr-FR" sz="1000" dirty="0">
                <a:latin typeface="Times New Roman" pitchFamily="18" charset="0"/>
                <a:cs typeface="Times New Roman" pitchFamily="18" charset="0"/>
              </a:rPr>
              <a:t>est gravement malade. Un seul de ses médecins, Philippe, ne crut pas le mal inguérissable et affirma connaître une potion. Cependant, un messager apporta au roi une lettre l'avertissant que Philippe voulait l'empoisonner.  </a:t>
            </a:r>
            <a:br>
              <a:rPr lang="fr-FR" sz="1000" dirty="0">
                <a:latin typeface="Times New Roman" pitchFamily="18" charset="0"/>
                <a:cs typeface="Times New Roman" pitchFamily="18" charset="0"/>
              </a:rPr>
            </a:br>
            <a:r>
              <a:rPr lang="fr-FR" sz="1000" dirty="0">
                <a:latin typeface="Times New Roman" pitchFamily="18" charset="0"/>
                <a:cs typeface="Times New Roman" pitchFamily="18" charset="0"/>
              </a:rPr>
              <a:t>Philippe entrant avec le remède, Alexandre lui tendit la lettre, saisit la coupe et avala d'un trait le breuvage. La confiance aveugle d’Alexandre en Philippe lui permit de guérir. </a:t>
            </a:r>
          </a:p>
          <a:p>
            <a:pPr algn="just"/>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666380" y="1188990"/>
            <a:ext cx="4968352" cy="14595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a:solidFill>
                  <a:srgbClr val="C00000"/>
                </a:solidFill>
                <a:latin typeface="Times New Roman" pitchFamily="18" charset="0"/>
                <a:ea typeface="Times New Roman" pitchFamily="18" charset="0"/>
                <a:cs typeface="Times New Roman" pitchFamily="18" charset="0"/>
              </a:rPr>
              <a:t> </a:t>
            </a:r>
            <a:r>
              <a:rPr lang="fr-FR" sz="1400" dirty="0">
                <a:solidFill>
                  <a:srgbClr val="A20000"/>
                </a:solidFill>
                <a:latin typeface="Times New Roman" pitchFamily="18" charset="0"/>
                <a:ea typeface="Times New Roman" pitchFamily="18" charset="0"/>
                <a:cs typeface="Times New Roman" pitchFamily="18" charset="0"/>
              </a:rPr>
              <a:t>N° </a:t>
            </a:r>
            <a:r>
              <a:rPr lang="fr-FR" sz="1400" dirty="0" smtClean="0">
                <a:solidFill>
                  <a:srgbClr val="A20000"/>
                </a:solidFill>
                <a:latin typeface="Times New Roman" pitchFamily="18" charset="0"/>
                <a:ea typeface="Times New Roman" pitchFamily="18" charset="0"/>
                <a:cs typeface="Times New Roman" pitchFamily="18" charset="0"/>
              </a:rPr>
              <a:t>35</a:t>
            </a:r>
            <a:endParaRPr lang="fr-FR" sz="1400" dirty="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ea typeface="Times New Roman" pitchFamily="18" charset="0"/>
              <a:cs typeface="Times New Roman" pitchFamily="18" charset="0"/>
            </a:endParaRPr>
          </a:p>
          <a:p>
            <a:pPr>
              <a:lnSpc>
                <a:spcPct val="120000"/>
              </a:lnSpc>
            </a:pPr>
            <a:r>
              <a:rPr lang="fr-FR" sz="1400" dirty="0">
                <a:solidFill>
                  <a:srgbClr val="A20000"/>
                </a:solidFill>
                <a:latin typeface="Times New Roman" pitchFamily="18" charset="0"/>
                <a:cs typeface="Times New Roman" pitchFamily="18" charset="0"/>
              </a:rPr>
              <a:t>Gustave BOULANGER (1824-1888)</a:t>
            </a:r>
          </a:p>
          <a:p>
            <a:pPr>
              <a:lnSpc>
                <a:spcPct val="120000"/>
              </a:lnSpc>
            </a:pPr>
            <a:r>
              <a:rPr lang="fr-FR" sz="1200" i="1" dirty="0" smtClean="0">
                <a:latin typeface="Times New Roman" pitchFamily="18" charset="0"/>
                <a:cs typeface="Times New Roman" pitchFamily="18" charset="0"/>
              </a:rPr>
              <a:t>Alexandre </a:t>
            </a:r>
            <a:r>
              <a:rPr lang="fr-FR" sz="1200" i="1" dirty="0">
                <a:latin typeface="Times New Roman" pitchFamily="18" charset="0"/>
                <a:cs typeface="Times New Roman" pitchFamily="18" charset="0"/>
              </a:rPr>
              <a:t>et son médecin Philippe, </a:t>
            </a:r>
            <a:r>
              <a:rPr lang="fr-FR" sz="1200" dirty="0">
                <a:latin typeface="Times New Roman" pitchFamily="18" charset="0"/>
                <a:cs typeface="Times New Roman" pitchFamily="18" charset="0"/>
              </a:rPr>
              <a:t>1846</a:t>
            </a:r>
            <a:r>
              <a:rPr lang="fr-FR" sz="1200" i="1" dirty="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eaLnBrk="0" fontAlgn="base" hangingPunct="0">
              <a:lnSpc>
                <a:spcPct val="120000"/>
              </a:lnSpc>
              <a:spcBef>
                <a:spcPct val="0"/>
              </a:spcBef>
              <a:spcAft>
                <a:spcPct val="0"/>
              </a:spcAft>
            </a:pPr>
            <a:r>
              <a:rPr lang="fr-FR" sz="1200" dirty="0" smtClean="0">
                <a:latin typeface="Times New Roman" pitchFamily="18" charset="0"/>
                <a:ea typeface="Times New Roman" pitchFamily="18" charset="0"/>
                <a:cs typeface="Times New Roman" pitchFamily="18" charset="0"/>
              </a:rPr>
              <a:t>Huile </a:t>
            </a:r>
            <a:r>
              <a:rPr lang="fr-FR" sz="1200" dirty="0">
                <a:latin typeface="Times New Roman" pitchFamily="18" charset="0"/>
                <a:ea typeface="Times New Roman" pitchFamily="18" charset="0"/>
                <a:cs typeface="Times New Roman" pitchFamily="18" charset="0"/>
              </a:rPr>
              <a:t>sur toile</a:t>
            </a:r>
          </a:p>
          <a:p>
            <a:pPr>
              <a:lnSpc>
                <a:spcPct val="120000"/>
              </a:lnSpc>
            </a:pPr>
            <a:r>
              <a:rPr lang="fr-FR" sz="1200" dirty="0">
                <a:latin typeface="Times New Roman" pitchFamily="18" charset="0"/>
                <a:cs typeface="Times New Roman" pitchFamily="18" charset="0"/>
              </a:rPr>
              <a:t>19 x 25 cm</a:t>
            </a:r>
          </a:p>
        </p:txBody>
      </p:sp>
      <p:pic>
        <p:nvPicPr>
          <p:cNvPr id="5" name="Image 4" descr="C:\Users\Raphaël\Documents\Dropbox\Photos\Houssez attribué à Alexandre et son médecin.JPG"/>
          <p:cNvPicPr/>
          <p:nvPr/>
        </p:nvPicPr>
        <p:blipFill>
          <a:blip r:embed="rId3" cstate="print"/>
          <a:srcRect l="6845" t="6579" r="6804" b="7895"/>
          <a:stretch>
            <a:fillRect/>
          </a:stretch>
        </p:blipFill>
        <p:spPr bwMode="auto">
          <a:xfrm>
            <a:off x="6445925" y="252239"/>
            <a:ext cx="3077239" cy="2376264"/>
          </a:xfrm>
          <a:prstGeom prst="rect">
            <a:avLst/>
          </a:prstGeom>
          <a:noFill/>
          <a:ln w="9525">
            <a:noFill/>
            <a:miter lim="800000"/>
            <a:headEnd/>
            <a:tailEnd/>
          </a:ln>
        </p:spPr>
      </p:pic>
      <p:pic>
        <p:nvPicPr>
          <p:cNvPr id="18434" name="Picture 2" descr="http://arts.mythologica.fr/artist-b/pic/boulanger_cyrus.jpg"/>
          <p:cNvPicPr>
            <a:picLocks noChangeAspect="1" noChangeArrowheads="1"/>
          </p:cNvPicPr>
          <p:nvPr/>
        </p:nvPicPr>
        <p:blipFill>
          <a:blip r:embed="rId4" cstate="print"/>
          <a:srcRect/>
          <a:stretch>
            <a:fillRect/>
          </a:stretch>
        </p:blipFill>
        <p:spPr bwMode="auto">
          <a:xfrm>
            <a:off x="6498001" y="4068663"/>
            <a:ext cx="3025163" cy="2448272"/>
          </a:xfrm>
          <a:prstGeom prst="rect">
            <a:avLst/>
          </a:prstGeom>
          <a:noFill/>
        </p:spPr>
      </p:pic>
      <p:sp>
        <p:nvSpPr>
          <p:cNvPr id="7" name="Rectangle 6"/>
          <p:cNvSpPr/>
          <p:nvPr/>
        </p:nvSpPr>
        <p:spPr>
          <a:xfrm>
            <a:off x="6426820" y="6516935"/>
            <a:ext cx="3384376" cy="215444"/>
          </a:xfrm>
          <a:prstGeom prst="rect">
            <a:avLst/>
          </a:prstGeom>
        </p:spPr>
        <p:txBody>
          <a:bodyPr wrap="square">
            <a:spAutoFit/>
          </a:bodyPr>
          <a:lstStyle/>
          <a:p>
            <a:r>
              <a:rPr lang="fr-FR" sz="800" dirty="0" smtClean="0">
                <a:latin typeface="Times New Roman" pitchFamily="18" charset="0"/>
                <a:cs typeface="Times New Roman" pitchFamily="18" charset="0"/>
              </a:rPr>
              <a:t>Gustave Boulanger,  </a:t>
            </a:r>
            <a:r>
              <a:rPr lang="fr-FR" sz="800" i="1" dirty="0" smtClean="0">
                <a:latin typeface="Times New Roman" pitchFamily="18" charset="0"/>
                <a:cs typeface="Times New Roman" pitchFamily="18" charset="0"/>
              </a:rPr>
              <a:t>La mort de Cyrus, 1844</a:t>
            </a:r>
            <a:r>
              <a:rPr lang="fr-FR" sz="800" dirty="0" smtClean="0">
                <a:latin typeface="Times New Roman" pitchFamily="18" charset="0"/>
                <a:cs typeface="Times New Roman" pitchFamily="18" charset="0"/>
              </a:rPr>
              <a:t>, ENSBA.</a:t>
            </a:r>
            <a:endParaRPr lang="fr-FR" sz="800" dirty="0">
              <a:latin typeface="Times New Roman" pitchFamily="18" charset="0"/>
              <a:cs typeface="Times New Roman"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606773" y="4070396"/>
            <a:ext cx="9852495" cy="2567537"/>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Jean-Baptiste Poncet né à Saint-Laurent-de-Mure dans le Rhône, est un élève d'Hippolyte Flandrin. Il participe notamment à la réalisation du décor de Saint-Germain-des-Prés et réalise un recueil lithographique des œuvres de Flandrin, jamais publié. Artiste académique par excellence, il participe au Salon dès 1857. En 1864, il expose sous le numéro 1570 une toile de grande dimension intitulée </a:t>
            </a:r>
            <a:r>
              <a:rPr lang="fr-FR" sz="1000" i="1" dirty="0">
                <a:latin typeface="Times New Roman" pitchFamily="18" charset="0"/>
                <a:cs typeface="Times New Roman" pitchFamily="18" charset="0"/>
              </a:rPr>
              <a:t>Orphée sur le mont Rhodope</a:t>
            </a:r>
            <a:r>
              <a:rPr lang="fr-FR" sz="1000" dirty="0">
                <a:latin typeface="Times New Roman" pitchFamily="18" charset="0"/>
                <a:cs typeface="Times New Roman" pitchFamily="18" charset="0"/>
              </a:rPr>
              <a:t>. Ce dessin préparatoire, au style ingresque très épuré, réalisé à la mine de plomb laisse apparaître d’anciennes traces de mise aux carreaux délicatement gommées par le peintre en vue de sa publication.</a:t>
            </a:r>
          </a:p>
          <a:p>
            <a:pPr algn="just"/>
            <a:r>
              <a:rPr lang="fr-FR" sz="1000" dirty="0">
                <a:latin typeface="Times New Roman" pitchFamily="18" charset="0"/>
                <a:cs typeface="Times New Roman" pitchFamily="18" charset="0"/>
              </a:rPr>
              <a:t>Fils de la muse Calliope et du roi de Thrace </a:t>
            </a:r>
            <a:r>
              <a:rPr lang="fr-FR" sz="1000" dirty="0" err="1">
                <a:latin typeface="Times New Roman" pitchFamily="18" charset="0"/>
                <a:cs typeface="Times New Roman" pitchFamily="18" charset="0"/>
              </a:rPr>
              <a:t>Oeagre</a:t>
            </a:r>
            <a:r>
              <a:rPr lang="fr-FR" sz="1000" dirty="0">
                <a:latin typeface="Times New Roman" pitchFamily="18" charset="0"/>
                <a:cs typeface="Times New Roman" pitchFamily="18" charset="0"/>
              </a:rPr>
              <a:t>, Orphée fut le plus célèbre poète et musicien de la mythologie grecque. Poncet le représente ici (en s’inspirant du livre IV des </a:t>
            </a:r>
            <a:r>
              <a:rPr lang="fr-FR" sz="1000" i="1" dirty="0" err="1">
                <a:latin typeface="Times New Roman" pitchFamily="18" charset="0"/>
                <a:cs typeface="Times New Roman" pitchFamily="18" charset="0"/>
              </a:rPr>
              <a:t>Georgiques</a:t>
            </a:r>
            <a:r>
              <a:rPr lang="fr-FR" sz="1000" dirty="0">
                <a:latin typeface="Times New Roman" pitchFamily="18" charset="0"/>
                <a:cs typeface="Times New Roman" pitchFamily="18" charset="0"/>
              </a:rPr>
              <a:t> de Virgile) retiré sur le mont Rhodope, couronné de lauriers et se reposant sur sa lyre, entouré d’un tigre et d’un lion. Refugié loin du monde, il y pleure pour toujours Eurydice qui lui a été enlevée, prisonnière des enfers.</a:t>
            </a:r>
          </a:p>
          <a:p>
            <a:pPr algn="just"/>
            <a:r>
              <a:rPr lang="fr-FR" sz="1000" dirty="0">
                <a:latin typeface="Times New Roman" pitchFamily="18" charset="0"/>
                <a:cs typeface="Times New Roman" pitchFamily="18" charset="0"/>
              </a:rPr>
              <a:t>Ce dessin porte le cachet de la collection de Victor </a:t>
            </a:r>
            <a:r>
              <a:rPr lang="fr-FR" sz="1000" dirty="0" err="1">
                <a:latin typeface="Times New Roman" pitchFamily="18" charset="0"/>
                <a:cs typeface="Times New Roman" pitchFamily="18" charset="0"/>
              </a:rPr>
              <a:t>Déséglises</a:t>
            </a:r>
            <a:r>
              <a:rPr lang="fr-FR" sz="1000" dirty="0">
                <a:latin typeface="Times New Roman" pitchFamily="18" charset="0"/>
                <a:cs typeface="Times New Roman" pitchFamily="18" charset="0"/>
              </a:rPr>
              <a:t> dont il provient. Reproduit dans le journal  </a:t>
            </a:r>
            <a:r>
              <a:rPr lang="fr-FR" sz="1000" i="1" dirty="0" smtClean="0">
                <a:latin typeface="Times New Roman" pitchFamily="18" charset="0"/>
                <a:cs typeface="Times New Roman" pitchFamily="18" charset="0"/>
              </a:rPr>
              <a:t>l’Autographe</a:t>
            </a:r>
            <a:r>
              <a:rPr lang="fr-FR" sz="1000" dirty="0" smtClean="0">
                <a:latin typeface="Times New Roman" pitchFamily="18" charset="0"/>
                <a:cs typeface="Times New Roman" pitchFamily="18" charset="0"/>
              </a:rPr>
              <a:t> </a:t>
            </a:r>
            <a:r>
              <a:rPr lang="fr-FR" sz="1000" dirty="0">
                <a:latin typeface="Times New Roman" pitchFamily="18" charset="0"/>
                <a:cs typeface="Times New Roman" pitchFamily="18" charset="0"/>
              </a:rPr>
              <a:t>de 1864, il fut envoyé par l’artiste lui-même, à la demande du rédacteur en chef, pour illustrer sa participation au Salon. </a:t>
            </a:r>
          </a:p>
        </p:txBody>
      </p:sp>
      <p:sp>
        <p:nvSpPr>
          <p:cNvPr id="1026" name="Rectangle 2"/>
          <p:cNvSpPr>
            <a:spLocks noChangeArrowheads="1"/>
          </p:cNvSpPr>
          <p:nvPr/>
        </p:nvSpPr>
        <p:spPr bwMode="auto">
          <a:xfrm>
            <a:off x="678580" y="935192"/>
            <a:ext cx="5604224" cy="1976606"/>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36</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Jean Baptiste PONCET (1827-1901)</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Orphée sur le mont Rhodope</a:t>
            </a:r>
            <a:r>
              <a:rPr lang="fr-FR" sz="1200" dirty="0" smtClean="0">
                <a:latin typeface="Times New Roman" pitchFamily="18" charset="0"/>
                <a:cs typeface="Times New Roman" pitchFamily="18" charset="0"/>
              </a:rPr>
              <a:t>, vers 1864</a:t>
            </a:r>
          </a:p>
          <a:p>
            <a:r>
              <a:rPr lang="fr-FR" sz="1200" dirty="0" smtClean="0">
                <a:latin typeface="Times New Roman" pitchFamily="18" charset="0"/>
                <a:cs typeface="Times New Roman" pitchFamily="18" charset="0"/>
              </a:rPr>
              <a:t>Mine de plomb sur papier</a:t>
            </a:r>
          </a:p>
          <a:p>
            <a:r>
              <a:rPr lang="fr-FR" sz="1200" dirty="0" smtClean="0">
                <a:latin typeface="Times New Roman" pitchFamily="18" charset="0"/>
                <a:cs typeface="Times New Roman" pitchFamily="18" charset="0"/>
              </a:rPr>
              <a:t>19,5 x 12,5</a:t>
            </a:r>
          </a:p>
          <a:p>
            <a:r>
              <a:rPr lang="fr-FR" sz="1200" dirty="0" smtClean="0">
                <a:latin typeface="Times New Roman" pitchFamily="18" charset="0"/>
                <a:cs typeface="Times New Roman" pitchFamily="18" charset="0"/>
              </a:rPr>
              <a:t>Signé en bas à gauche</a:t>
            </a:r>
          </a:p>
          <a:p>
            <a:r>
              <a:rPr lang="fr-FR" sz="1200" dirty="0" smtClean="0">
                <a:latin typeface="Times New Roman" pitchFamily="18" charset="0"/>
                <a:cs typeface="Times New Roman" pitchFamily="18" charset="0"/>
              </a:rPr>
              <a:t> </a:t>
            </a:r>
            <a:endParaRPr lang="fr-FR" sz="1200" dirty="0">
              <a:latin typeface="Times New Roman" pitchFamily="18" charset="0"/>
              <a:cs typeface="Times New Roman" pitchFamily="18" charset="0"/>
            </a:endParaRPr>
          </a:p>
          <a:p>
            <a:pPr>
              <a:lnSpc>
                <a:spcPct val="120000"/>
              </a:lnSpc>
            </a:pPr>
            <a:endParaRPr lang="fr-FR" sz="1200" dirty="0" smtClean="0">
              <a:latin typeface="Times New Roman" pitchFamily="18" charset="0"/>
              <a:cs typeface="Times New Roman" pitchFamily="18" charset="0"/>
            </a:endParaRPr>
          </a:p>
        </p:txBody>
      </p:sp>
      <p:pic>
        <p:nvPicPr>
          <p:cNvPr id="43010" name="Picture 2" descr="C:\Users\Raphaël\Documents\La Nouvelle Athènes\Photos oeuvres\Photos oeuvres expo\Poncet Orphée\IMG_1079.JPG"/>
          <p:cNvPicPr>
            <a:picLocks noChangeAspect="1" noChangeArrowheads="1"/>
          </p:cNvPicPr>
          <p:nvPr/>
        </p:nvPicPr>
        <p:blipFill>
          <a:blip r:embed="rId3" cstate="print"/>
          <a:srcRect/>
          <a:stretch>
            <a:fillRect/>
          </a:stretch>
        </p:blipFill>
        <p:spPr bwMode="auto">
          <a:xfrm>
            <a:off x="7218908" y="324247"/>
            <a:ext cx="2078754" cy="3420591"/>
          </a:xfrm>
          <a:prstGeom prst="rect">
            <a:avLst/>
          </a:prstGeom>
          <a:noFill/>
        </p:spPr>
      </p:pic>
      <p:pic>
        <p:nvPicPr>
          <p:cNvPr id="43011" name="Picture 3" descr="C:\Users\Raphaël\Documents\La Nouvelle Athènes\Oeuvres définitives\Jean-Baptiste Poncet Orphée sur le Mont Rodope 1864\dafanch99_763509_2.jpg"/>
          <p:cNvPicPr>
            <a:picLocks noChangeAspect="1" noChangeArrowheads="1"/>
          </p:cNvPicPr>
          <p:nvPr/>
        </p:nvPicPr>
        <p:blipFill>
          <a:blip r:embed="rId4" cstate="print"/>
          <a:srcRect l="8227" t="886" r="10051" b="43362"/>
          <a:stretch>
            <a:fillRect/>
          </a:stretch>
        </p:blipFill>
        <p:spPr bwMode="auto">
          <a:xfrm>
            <a:off x="6354812" y="4140671"/>
            <a:ext cx="3816424" cy="2513255"/>
          </a:xfrm>
          <a:prstGeom prst="rect">
            <a:avLst/>
          </a:prstGeom>
          <a:noFill/>
        </p:spPr>
      </p:pic>
      <p:sp>
        <p:nvSpPr>
          <p:cNvPr id="8" name="Rectangle 7"/>
          <p:cNvSpPr/>
          <p:nvPr/>
        </p:nvSpPr>
        <p:spPr>
          <a:xfrm>
            <a:off x="6354812" y="4788743"/>
            <a:ext cx="1008112" cy="1440160"/>
          </a:xfrm>
          <a:prstGeom prst="rect">
            <a:avLst/>
          </a:prstGeom>
          <a:noFill/>
          <a:ln>
            <a:solidFill>
              <a:srgbClr val="A2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p:cNvSpPr txBox="1"/>
          <p:nvPr/>
        </p:nvSpPr>
        <p:spPr>
          <a:xfrm>
            <a:off x="6282804" y="6660951"/>
            <a:ext cx="2448272" cy="215444"/>
          </a:xfrm>
          <a:prstGeom prst="rect">
            <a:avLst/>
          </a:prstGeom>
          <a:noFill/>
        </p:spPr>
        <p:txBody>
          <a:bodyPr wrap="square" rtlCol="0">
            <a:spAutoFit/>
          </a:bodyPr>
          <a:lstStyle/>
          <a:p>
            <a:r>
              <a:rPr lang="fr-FR" sz="800" dirty="0" smtClean="0">
                <a:latin typeface="Times New Roman" pitchFamily="18" charset="0"/>
                <a:cs typeface="Times New Roman" pitchFamily="18" charset="0"/>
              </a:rPr>
              <a:t>Photographie du Salon de 1864</a:t>
            </a:r>
            <a:endParaRPr lang="fr-FR" sz="800" dirty="0">
              <a:latin typeface="Times New Roman" pitchFamily="18" charset="0"/>
              <a:cs typeface="Times New Roman"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34765" y="3420591"/>
            <a:ext cx="9852495" cy="3702479"/>
          </a:xfrm>
          <a:prstGeom prst="rect">
            <a:avLst/>
          </a:prstGeom>
          <a:noFill/>
          <a:ln w="9525">
            <a:noFill/>
            <a:miter lim="800000"/>
            <a:headEnd/>
            <a:tailEnd/>
          </a:ln>
          <a:effectLst/>
        </p:spPr>
        <p:txBody>
          <a:bodyPr vert="horz" wrap="square" lIns="104306" tIns="52153" rIns="104306" bIns="52153" numCol="2" spcCol="410652" anchor="ctr" anchorCtr="0" compatLnSpc="1">
            <a:prstTxWarp prst="textNoShape">
              <a:avLst/>
            </a:prstTxWarp>
            <a:spAutoFit/>
          </a:bodyPr>
          <a:lstStyle/>
          <a:p>
            <a:pPr algn="just"/>
            <a:r>
              <a:rPr lang="fr-FR" sz="1000" dirty="0">
                <a:latin typeface="Times New Roman" pitchFamily="18" charset="0"/>
                <a:cs typeface="Times New Roman" pitchFamily="18" charset="0"/>
              </a:rPr>
              <a:t>Félix Henri </a:t>
            </a:r>
            <a:r>
              <a:rPr lang="fr-FR" sz="1000" dirty="0" err="1">
                <a:latin typeface="Times New Roman" pitchFamily="18" charset="0"/>
                <a:cs typeface="Times New Roman" pitchFamily="18" charset="0"/>
              </a:rPr>
              <a:t>Giacomotti</a:t>
            </a:r>
            <a:r>
              <a:rPr lang="fr-FR" sz="1000" dirty="0">
                <a:latin typeface="Times New Roman" pitchFamily="18" charset="0"/>
                <a:cs typeface="Times New Roman" pitchFamily="18" charset="0"/>
              </a:rPr>
              <a:t> est un peintre d’origine italienne né en 1828, naturalisé français en 1849. A Paris, il entre dans l’atelier du peintre Edouard Picot puis obtient le prix de Rome de peinture d'histoire en 1854 pour </a:t>
            </a:r>
            <a:r>
              <a:rPr lang="fr-FR" sz="1000" i="1" dirty="0">
                <a:latin typeface="Times New Roman" pitchFamily="18" charset="0"/>
                <a:cs typeface="Times New Roman" pitchFamily="18" charset="0"/>
              </a:rPr>
              <a:t>Abraham lavant les pieds aux anges</a:t>
            </a:r>
            <a:r>
              <a:rPr lang="fr-FR" sz="1000" dirty="0">
                <a:latin typeface="Times New Roman" pitchFamily="18" charset="0"/>
                <a:cs typeface="Times New Roman" pitchFamily="18" charset="0"/>
              </a:rPr>
              <a:t>. Il part la même année à Rome pour rejoindre la </a:t>
            </a:r>
            <a:r>
              <a:rPr lang="fr-FR" sz="1000" dirty="0" smtClean="0">
                <a:latin typeface="Times New Roman" pitchFamily="18" charset="0"/>
                <a:cs typeface="Times New Roman" pitchFamily="18" charset="0"/>
              </a:rPr>
              <a:t>Villa </a:t>
            </a:r>
            <a:r>
              <a:rPr lang="fr-FR" sz="1000" dirty="0">
                <a:latin typeface="Times New Roman" pitchFamily="18" charset="0"/>
                <a:cs typeface="Times New Roman" pitchFamily="18" charset="0"/>
              </a:rPr>
              <a:t>Médicis et à son retour expose au Salon dès 1859. Il reçoit une première médaille au salon de 1864 pour son tableau intitulé </a:t>
            </a:r>
            <a:r>
              <a:rPr lang="fr-FR" sz="1000" i="1" dirty="0">
                <a:latin typeface="Times New Roman" pitchFamily="18" charset="0"/>
                <a:cs typeface="Times New Roman" pitchFamily="18" charset="0"/>
              </a:rPr>
              <a:t>Agrippine quitte le camp</a:t>
            </a:r>
            <a:r>
              <a:rPr lang="fr-FR" sz="1000" dirty="0">
                <a:latin typeface="Times New Roman" pitchFamily="18" charset="0"/>
                <a:cs typeface="Times New Roman" pitchFamily="18" charset="0"/>
              </a:rPr>
              <a:t> sous le numéro 799. </a:t>
            </a:r>
          </a:p>
          <a:p>
            <a:pPr algn="just"/>
            <a:r>
              <a:rPr lang="fr-FR" sz="1000" dirty="0">
                <a:latin typeface="Times New Roman" pitchFamily="18" charset="0"/>
                <a:cs typeface="Times New Roman" pitchFamily="18" charset="0"/>
              </a:rPr>
              <a:t>Ce dessin à l’encre est préparatoire pour le groupe central de cette composition. Réalisé d’un trait d’encre très énergique sur un premier trait de crayon, il représente « l’épouse enceinte de Germanicus, fugitive et emportant son fils Caligula dans ses bras. » Dans la composition définitive, elle est entourée des femmes éplorées qu’elle entraîne dans sa fuite. </a:t>
            </a:r>
          </a:p>
          <a:p>
            <a:pPr algn="just"/>
            <a:r>
              <a:rPr lang="fr-FR" sz="1000" dirty="0">
                <a:latin typeface="Times New Roman" pitchFamily="18" charset="0"/>
                <a:cs typeface="Times New Roman" pitchFamily="18" charset="0"/>
              </a:rPr>
              <a:t>Cette feuille qui provient de la collection Victor </a:t>
            </a:r>
            <a:r>
              <a:rPr lang="fr-FR" sz="1000" dirty="0" err="1">
                <a:latin typeface="Times New Roman" pitchFamily="18" charset="0"/>
                <a:cs typeface="Times New Roman" pitchFamily="18" charset="0"/>
              </a:rPr>
              <a:t>Déséglises</a:t>
            </a:r>
            <a:r>
              <a:rPr lang="fr-FR" sz="1000" dirty="0">
                <a:latin typeface="Times New Roman" pitchFamily="18" charset="0"/>
                <a:cs typeface="Times New Roman" pitchFamily="18" charset="0"/>
              </a:rPr>
              <a:t> en porte le cachet ainsi qu’une étiquette tirée du catalogue du Salon de 1864, collée en bas à gauche. </a:t>
            </a:r>
          </a:p>
          <a:p>
            <a:pPr algn="just"/>
            <a:r>
              <a:rPr lang="fr-FR" sz="1000" dirty="0">
                <a:latin typeface="Times New Roman" pitchFamily="18" charset="0"/>
                <a:cs typeface="Times New Roman" pitchFamily="18" charset="0"/>
              </a:rPr>
              <a:t>L’artiste s’est de toute évidence séparé de ce dessin à la demande du rédacteur en chef du journal l’</a:t>
            </a:r>
            <a:r>
              <a:rPr lang="fr-FR" sz="1000" i="1" dirty="0">
                <a:latin typeface="Times New Roman" pitchFamily="18" charset="0"/>
                <a:cs typeface="Times New Roman" pitchFamily="18" charset="0"/>
              </a:rPr>
              <a:t>Autographe</a:t>
            </a:r>
            <a:r>
              <a:rPr lang="fr-FR" sz="1000" dirty="0">
                <a:latin typeface="Times New Roman" pitchFamily="18" charset="0"/>
                <a:cs typeface="Times New Roman" pitchFamily="18" charset="0"/>
              </a:rPr>
              <a:t> de 1864 pour qu’il puisse y être reproduit. L’auteur fait référence à cette publication par une mention manuscrite en haut à gauche de la page : « </a:t>
            </a:r>
            <a:r>
              <a:rPr lang="fr-FR" sz="1000" i="1" dirty="0">
                <a:latin typeface="Times New Roman" pitchFamily="18" charset="0"/>
                <a:cs typeface="Times New Roman" pitchFamily="18" charset="0"/>
              </a:rPr>
              <a:t>Ce dessin est un peu trop joli mais il est le seul de taille à être mis dans votre journal.</a:t>
            </a:r>
            <a:r>
              <a:rPr lang="fr-FR" sz="1000" dirty="0">
                <a:latin typeface="Times New Roman" pitchFamily="18" charset="0"/>
                <a:cs typeface="Times New Roman" pitchFamily="18" charset="0"/>
              </a:rPr>
              <a:t> »</a:t>
            </a:r>
          </a:p>
          <a:p>
            <a:pPr algn="just"/>
            <a:r>
              <a:rPr lang="fr-FR" sz="1000" dirty="0">
                <a:latin typeface="Times New Roman" pitchFamily="18" charset="0"/>
                <a:cs typeface="Times New Roman" pitchFamily="18" charset="0"/>
              </a:rPr>
              <a:t>Tout au long de sa carrière (dernière participation au  salon de 1909) </a:t>
            </a:r>
            <a:r>
              <a:rPr lang="fr-FR" sz="1000" dirty="0" err="1">
                <a:latin typeface="Times New Roman" pitchFamily="18" charset="0"/>
                <a:cs typeface="Times New Roman" pitchFamily="18" charset="0"/>
              </a:rPr>
              <a:t>Giacomotti</a:t>
            </a:r>
            <a:r>
              <a:rPr lang="fr-FR" sz="1000" dirty="0">
                <a:latin typeface="Times New Roman" pitchFamily="18" charset="0"/>
                <a:cs typeface="Times New Roman" pitchFamily="18" charset="0"/>
              </a:rPr>
              <a:t> obtint de nombreuses commandes privées, des portraits et des nus principalement ainsi que des commandes d’état, dont un plafond pour le musée du Luxembourg, </a:t>
            </a:r>
            <a:r>
              <a:rPr lang="fr-FR" sz="1000" i="1" dirty="0">
                <a:latin typeface="Times New Roman" pitchFamily="18" charset="0"/>
                <a:cs typeface="Times New Roman" pitchFamily="18" charset="0"/>
              </a:rPr>
              <a:t>La Gloire de Rubens</a:t>
            </a:r>
            <a:r>
              <a:rPr lang="fr-FR" sz="1000" dirty="0">
                <a:latin typeface="Times New Roman" pitchFamily="18" charset="0"/>
                <a:cs typeface="Times New Roman" pitchFamily="18" charset="0"/>
              </a:rPr>
              <a:t>, aujourd'hui à l'hôtel de ville de </a:t>
            </a:r>
            <a:r>
              <a:rPr lang="fr-FR" sz="1000" dirty="0" smtClean="0">
                <a:latin typeface="Times New Roman" pitchFamily="18" charset="0"/>
                <a:cs typeface="Times New Roman" pitchFamily="18" charset="0"/>
              </a:rPr>
              <a:t>Bourges. Il </a:t>
            </a:r>
            <a:r>
              <a:rPr lang="fr-FR" sz="1000" dirty="0">
                <a:latin typeface="Times New Roman" pitchFamily="18" charset="0"/>
                <a:cs typeface="Times New Roman" pitchFamily="18" charset="0"/>
              </a:rPr>
              <a:t>est finalement nommé directeur de l’école municipale des beaux-arts et conservateur du musée de Besançon où il restera jusqu'à sa mort en 1909</a:t>
            </a:r>
            <a:r>
              <a:rPr lang="fr-FR" sz="1000" dirty="0" smtClean="0">
                <a:latin typeface="Times New Roman" pitchFamily="18" charset="0"/>
                <a:cs typeface="Times New Roman" pitchFamily="18" charset="0"/>
              </a:rPr>
              <a:t>.</a:t>
            </a:r>
            <a:endParaRPr lang="fr-FR" sz="1000" dirty="0">
              <a:latin typeface="Times New Roman" pitchFamily="18" charset="0"/>
              <a:cs typeface="Times New Roman" pitchFamily="18" charset="0"/>
            </a:endParaRPr>
          </a:p>
        </p:txBody>
      </p:sp>
      <p:sp>
        <p:nvSpPr>
          <p:cNvPr id="1026" name="Rectangle 2"/>
          <p:cNvSpPr>
            <a:spLocks noChangeArrowheads="1"/>
          </p:cNvSpPr>
          <p:nvPr/>
        </p:nvSpPr>
        <p:spPr bwMode="auto">
          <a:xfrm>
            <a:off x="594372" y="1078188"/>
            <a:ext cx="4968352" cy="1681141"/>
          </a:xfrm>
          <a:prstGeom prst="rect">
            <a:avLst/>
          </a:prstGeom>
          <a:noFill/>
          <a:ln w="9525">
            <a:noFill/>
            <a:miter lim="800000"/>
            <a:headEnd/>
            <a:tailEnd/>
          </a:ln>
          <a:effectLst/>
        </p:spPr>
        <p:txBody>
          <a:bodyPr vert="horz" wrap="square" lIns="104306" tIns="52153" rIns="104306" bIns="52153" numCol="1" anchor="ctr" anchorCtr="0" compatLnSpc="1">
            <a:prstTxWarp prst="textNoShape">
              <a:avLst/>
            </a:prstTxWarp>
            <a:spAutoFit/>
          </a:bodyPr>
          <a:lstStyle/>
          <a:p>
            <a:pPr fontAlgn="base">
              <a:spcBef>
                <a:spcPct val="0"/>
              </a:spcBef>
              <a:spcAft>
                <a:spcPct val="0"/>
              </a:spcAft>
            </a:pPr>
            <a:r>
              <a:rPr lang="fr-FR" sz="1400" dirty="0" smtClean="0">
                <a:solidFill>
                  <a:srgbClr val="A20000"/>
                </a:solidFill>
                <a:latin typeface="Times New Roman" pitchFamily="18" charset="0"/>
                <a:ea typeface="Times New Roman" pitchFamily="18" charset="0"/>
                <a:cs typeface="Times New Roman" pitchFamily="18" charset="0"/>
              </a:rPr>
              <a:t>N</a:t>
            </a:r>
            <a:r>
              <a:rPr lang="fr-FR" sz="1400" dirty="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 </a:t>
            </a:r>
            <a:r>
              <a:rPr lang="fr-FR" sz="1400" dirty="0" smtClean="0">
                <a:solidFill>
                  <a:srgbClr val="A20000"/>
                </a:solidFill>
                <a:latin typeface="Times New Roman" pitchFamily="18" charset="0"/>
                <a:ea typeface="Times New Roman" pitchFamily="18" charset="0"/>
                <a:cs typeface="Times New Roman" pitchFamily="18" charset="0"/>
              </a:rPr>
              <a:t>37</a:t>
            </a:r>
            <a:endParaRPr lang="fr-FR" sz="1400" dirty="0" smtClean="0">
              <a:solidFill>
                <a:srgbClr val="A20000"/>
              </a:solidFill>
              <a:latin typeface="Times New Roman" pitchFamily="18" charset="0"/>
              <a:ea typeface="Times New Roman" pitchFamily="18" charset="0"/>
              <a:cs typeface="Times New Roman" pitchFamily="18" charset="0"/>
            </a:endParaRPr>
          </a:p>
          <a:p>
            <a:pPr fontAlgn="base">
              <a:spcBef>
                <a:spcPct val="0"/>
              </a:spcBef>
              <a:spcAft>
                <a:spcPct val="0"/>
              </a:spcAft>
            </a:pPr>
            <a:endParaRPr lang="fr-FR" sz="1400" dirty="0">
              <a:solidFill>
                <a:srgbClr val="A20000"/>
              </a:solidFill>
              <a:latin typeface="Times New Roman" pitchFamily="18" charset="0"/>
              <a:cs typeface="Times New Roman" pitchFamily="18" charset="0"/>
            </a:endParaRPr>
          </a:p>
          <a:p>
            <a:pPr>
              <a:lnSpc>
                <a:spcPct val="120000"/>
              </a:lnSpc>
            </a:pPr>
            <a:r>
              <a:rPr lang="fr-FR" sz="1400" dirty="0" smtClean="0">
                <a:solidFill>
                  <a:srgbClr val="A20000"/>
                </a:solidFill>
                <a:latin typeface="Times New Roman" pitchFamily="18" charset="0"/>
                <a:cs typeface="Times New Roman" pitchFamily="18" charset="0"/>
              </a:rPr>
              <a:t>Félix Henri GIACOMOTTI </a:t>
            </a:r>
            <a:r>
              <a:rPr lang="fr-FR" sz="1400" dirty="0" smtClean="0">
                <a:solidFill>
                  <a:srgbClr val="A20000"/>
                </a:solidFill>
                <a:latin typeface="Times New Roman" pitchFamily="18" charset="0"/>
                <a:cs typeface="Times New Roman" pitchFamily="18" charset="0"/>
              </a:rPr>
              <a:t>(1828-1909)</a:t>
            </a:r>
            <a:endParaRPr lang="fr-FR" sz="1400" dirty="0">
              <a:solidFill>
                <a:srgbClr val="A20000"/>
              </a:solidFill>
              <a:latin typeface="Times New Roman" pitchFamily="18" charset="0"/>
              <a:cs typeface="Times New Roman" pitchFamily="18" charset="0"/>
            </a:endParaRPr>
          </a:p>
          <a:p>
            <a:pPr>
              <a:lnSpc>
                <a:spcPct val="120000"/>
              </a:lnSpc>
            </a:pPr>
            <a:r>
              <a:rPr lang="fr-FR" sz="1200" i="1" dirty="0">
                <a:latin typeface="Times New Roman" pitchFamily="18" charset="0"/>
                <a:cs typeface="Times New Roman" pitchFamily="18" charset="0"/>
              </a:rPr>
              <a:t>Agrippine quitte le camp</a:t>
            </a:r>
            <a:r>
              <a:rPr lang="fr-FR" sz="1200" dirty="0" smtClean="0">
                <a:latin typeface="Times New Roman" pitchFamily="18" charset="0"/>
                <a:cs typeface="Times New Roman" pitchFamily="18" charset="0"/>
              </a:rPr>
              <a:t>, 1864</a:t>
            </a:r>
          </a:p>
          <a:p>
            <a:pPr>
              <a:lnSpc>
                <a:spcPct val="120000"/>
              </a:lnSpc>
            </a:pPr>
            <a:r>
              <a:rPr lang="fr-FR" sz="1200" dirty="0" smtClean="0">
                <a:latin typeface="Times New Roman" pitchFamily="18" charset="0"/>
                <a:cs typeface="Times New Roman" pitchFamily="18" charset="0"/>
              </a:rPr>
              <a:t>Encre et crayon bleu sur papier</a:t>
            </a:r>
          </a:p>
          <a:p>
            <a:pPr>
              <a:lnSpc>
                <a:spcPct val="120000"/>
              </a:lnSpc>
            </a:pPr>
            <a:r>
              <a:rPr lang="fr-FR" sz="1200" dirty="0" smtClean="0">
                <a:latin typeface="Times New Roman" pitchFamily="18" charset="0"/>
                <a:cs typeface="Times New Roman" pitchFamily="18" charset="0"/>
              </a:rPr>
              <a:t>27 x 21 cm</a:t>
            </a:r>
          </a:p>
          <a:p>
            <a:pPr>
              <a:lnSpc>
                <a:spcPct val="120000"/>
              </a:lnSpc>
            </a:pPr>
            <a:endParaRPr lang="fr-FR" sz="1200" dirty="0" smtClean="0">
              <a:latin typeface="Times New Roman" pitchFamily="18" charset="0"/>
              <a:cs typeface="Times New Roman" pitchFamily="18" charset="0"/>
            </a:endParaRPr>
          </a:p>
        </p:txBody>
      </p:sp>
      <p:pic>
        <p:nvPicPr>
          <p:cNvPr id="36866" name="Picture 2" descr="C:\Users\Raphaël\Documents\La Nouvelle Athènes\Photos oeuvres\Photos oeuvres expo\Giacomotti\IMG_1253.JPG"/>
          <p:cNvPicPr>
            <a:picLocks noChangeAspect="1" noChangeArrowheads="1"/>
          </p:cNvPicPr>
          <p:nvPr/>
        </p:nvPicPr>
        <p:blipFill>
          <a:blip r:embed="rId3" cstate="print"/>
          <a:srcRect/>
          <a:stretch>
            <a:fillRect/>
          </a:stretch>
        </p:blipFill>
        <p:spPr bwMode="auto">
          <a:xfrm>
            <a:off x="6607990" y="396255"/>
            <a:ext cx="2555134" cy="3312368"/>
          </a:xfrm>
          <a:prstGeom prst="rect">
            <a:avLst/>
          </a:prstGeom>
          <a:noFill/>
        </p:spPr>
      </p:pic>
      <p:pic>
        <p:nvPicPr>
          <p:cNvPr id="36869" name="Picture 5" descr="http://giacomotti.monsite-orange.fr/historiquereligieux/image/Agrippine%20quittant%20le%20camp%20des%20Pr%C3%A9toriens(1).jpg"/>
          <p:cNvPicPr>
            <a:picLocks noChangeAspect="1" noChangeArrowheads="1"/>
          </p:cNvPicPr>
          <p:nvPr/>
        </p:nvPicPr>
        <p:blipFill>
          <a:blip r:embed="rId4" cstate="print"/>
          <a:srcRect/>
          <a:stretch>
            <a:fillRect/>
          </a:stretch>
        </p:blipFill>
        <p:spPr bwMode="auto">
          <a:xfrm>
            <a:off x="5887675" y="4068663"/>
            <a:ext cx="4211553" cy="2968671"/>
          </a:xfrm>
          <a:prstGeom prst="rect">
            <a:avLst/>
          </a:prstGeom>
          <a:noFill/>
        </p:spPr>
      </p:pic>
      <p:sp>
        <p:nvSpPr>
          <p:cNvPr id="8" name="Rectangle 7"/>
          <p:cNvSpPr/>
          <p:nvPr/>
        </p:nvSpPr>
        <p:spPr>
          <a:xfrm>
            <a:off x="5850756" y="7092999"/>
            <a:ext cx="4104456" cy="216024"/>
          </a:xfrm>
          <a:prstGeom prst="rect">
            <a:avLst/>
          </a:prstGeom>
        </p:spPr>
        <p:txBody>
          <a:bodyPr wrap="square">
            <a:spAutoFit/>
          </a:bodyPr>
          <a:lstStyle/>
          <a:p>
            <a:r>
              <a:rPr lang="fr-FR" sz="800" dirty="0" err="1" smtClean="0">
                <a:latin typeface="Times New Roman" pitchFamily="18" charset="0"/>
                <a:cs typeface="Times New Roman" pitchFamily="18" charset="0"/>
              </a:rPr>
              <a:t>F.Giacomotti</a:t>
            </a:r>
            <a:r>
              <a:rPr lang="fr-FR" sz="800" dirty="0" smtClean="0">
                <a:latin typeface="Times New Roman" pitchFamily="18" charset="0"/>
                <a:cs typeface="Times New Roman" pitchFamily="18" charset="0"/>
              </a:rPr>
              <a:t>, </a:t>
            </a:r>
            <a:r>
              <a:rPr lang="fr-FR" sz="800" i="1" dirty="0" smtClean="0">
                <a:latin typeface="Times New Roman" pitchFamily="18" charset="0"/>
                <a:cs typeface="Times New Roman" pitchFamily="18" charset="0"/>
              </a:rPr>
              <a:t>Agrippine </a:t>
            </a:r>
            <a:r>
              <a:rPr lang="fr-FR" sz="800" i="1" dirty="0">
                <a:latin typeface="Times New Roman" pitchFamily="18" charset="0"/>
                <a:cs typeface="Times New Roman" pitchFamily="18" charset="0"/>
              </a:rPr>
              <a:t>quittant le camp des Prétoriens </a:t>
            </a:r>
            <a:r>
              <a:rPr lang="fr-FR" sz="800" dirty="0" smtClean="0">
                <a:latin typeface="Times New Roman" pitchFamily="18" charset="0"/>
                <a:cs typeface="Times New Roman" pitchFamily="18" charset="0"/>
              </a:rPr>
              <a:t>, Musée </a:t>
            </a:r>
            <a:r>
              <a:rPr lang="fr-FR" sz="800" dirty="0">
                <a:latin typeface="Times New Roman" pitchFamily="18" charset="0"/>
                <a:cs typeface="Times New Roman" pitchFamily="18" charset="0"/>
              </a:rPr>
              <a:t>des </a:t>
            </a:r>
            <a:r>
              <a:rPr lang="fr-FR" sz="800" dirty="0" err="1">
                <a:latin typeface="Times New Roman" pitchFamily="18" charset="0"/>
                <a:cs typeface="Times New Roman" pitchFamily="18" charset="0"/>
              </a:rPr>
              <a:t>Beaux-Arts</a:t>
            </a:r>
            <a:r>
              <a:rPr lang="fr-FR" sz="800" dirty="0">
                <a:latin typeface="Times New Roman" pitchFamily="18" charset="0"/>
                <a:cs typeface="Times New Roman" pitchFamily="18" charset="0"/>
              </a:rPr>
              <a:t> de Lille.</a:t>
            </a: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3580</TotalTime>
  <Words>5603</Words>
  <Application>Microsoft Office PowerPoint</Application>
  <PresentationFormat>Personnalisé</PresentationFormat>
  <Paragraphs>668</Paragraphs>
  <Slides>37</Slides>
  <Notes>0</Notes>
  <HiddenSlides>0</HiddenSlides>
  <MMClips>0</MMClips>
  <ScaleCrop>false</ScaleCrop>
  <HeadingPairs>
    <vt:vector size="4" baseType="variant">
      <vt:variant>
        <vt:lpstr>Thème</vt:lpstr>
      </vt:variant>
      <vt:variant>
        <vt:i4>1</vt:i4>
      </vt:variant>
      <vt:variant>
        <vt:lpstr>Titres des diapositives</vt:lpstr>
      </vt:variant>
      <vt:variant>
        <vt:i4>37</vt:i4>
      </vt:variant>
    </vt:vector>
  </HeadingPairs>
  <TitlesOfParts>
    <vt:vector size="38"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Raphaël</dc:creator>
  <cp:lastModifiedBy>Raphaël</cp:lastModifiedBy>
  <cp:revision>16</cp:revision>
  <dcterms:created xsi:type="dcterms:W3CDTF">2013-09-11T12:26:31Z</dcterms:created>
  <dcterms:modified xsi:type="dcterms:W3CDTF">2013-09-15T16:36:06Z</dcterms:modified>
</cp:coreProperties>
</file>